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1" d="100"/>
          <a:sy n="111" d="100"/>
        </p:scale>
        <p:origin x="7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7D2-F905-46E3-BDD3-0258335A3216}" type="datetime1">
              <a:rPr lang="en-US" smtClean="0"/>
              <a:pPr/>
              <a:t>10/9/2017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5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2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744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95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1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5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3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68A0-62B0-4129-95C4-7270BF844D61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2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4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8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37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167028" y="2843371"/>
            <a:ext cx="6620968" cy="159831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n/>
                <a:solidFill>
                  <a:srgbClr val="FFC000"/>
                </a:solidFill>
              </a:rPr>
              <a:t>Faculty Recruitment and Selection</a:t>
            </a:r>
            <a:endParaRPr lang="en-US" sz="4400" b="1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28600" y="4777380"/>
            <a:ext cx="8193024" cy="8614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3C"/>
                </a:solidFill>
              </a:rPr>
              <a:t>Competitive Recruitment for </a:t>
            </a:r>
          </a:p>
          <a:p>
            <a:pPr algn="ctr"/>
            <a:r>
              <a:rPr lang="en-US" b="1" dirty="0" smtClean="0">
                <a:solidFill>
                  <a:srgbClr val="00703C"/>
                </a:solidFill>
              </a:rPr>
              <a:t>Tenure Track Teaching Positions </a:t>
            </a:r>
            <a:endParaRPr lang="en-US" b="1" dirty="0">
              <a:solidFill>
                <a:srgbClr val="00703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8229600" cy="2569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More Information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827700" y="1447801"/>
            <a:ext cx="6711654" cy="480060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Contact the ISSO staff</a:t>
            </a:r>
          </a:p>
          <a:p>
            <a:pPr lvl="1"/>
            <a:r>
              <a:rPr lang="en-US" sz="1400" b="1" dirty="0" err="1" smtClean="0"/>
              <a:t>Maddy</a:t>
            </a:r>
            <a:r>
              <a:rPr lang="en-US" sz="1400" b="1" dirty="0" smtClean="0"/>
              <a:t> Baer- </a:t>
            </a:r>
            <a:r>
              <a:rPr lang="en-US" sz="1400" dirty="0" smtClean="0"/>
              <a:t>International Scholar Advisor-mbaer2@uncc.edu</a:t>
            </a:r>
          </a:p>
          <a:p>
            <a:pPr lvl="1"/>
            <a:r>
              <a:rPr lang="en-US" sz="1400" b="1" dirty="0" smtClean="0"/>
              <a:t>Tarek </a:t>
            </a:r>
            <a:r>
              <a:rPr lang="en-US" sz="1400" b="1" dirty="0" err="1" smtClean="0"/>
              <a:t>Elshayeb</a:t>
            </a:r>
            <a:r>
              <a:rPr lang="en-US" sz="1400" b="1" dirty="0" smtClean="0"/>
              <a:t>- </a:t>
            </a:r>
            <a:r>
              <a:rPr lang="en-US" sz="1400" dirty="0" smtClean="0"/>
              <a:t>Director, International Student and Scholar Office-telshaye@uncc.edu</a:t>
            </a:r>
          </a:p>
          <a:p>
            <a:r>
              <a:rPr lang="en-US" b="1" dirty="0" smtClean="0"/>
              <a:t>ISSO staff are available to:</a:t>
            </a:r>
          </a:p>
          <a:p>
            <a:pPr lvl="1"/>
            <a:r>
              <a:rPr lang="en-US" dirty="0" smtClean="0"/>
              <a:t> consult on language for </a:t>
            </a:r>
            <a:r>
              <a:rPr lang="en-US" dirty="0" err="1" smtClean="0"/>
              <a:t>Niner</a:t>
            </a:r>
            <a:r>
              <a:rPr lang="en-US" dirty="0" smtClean="0"/>
              <a:t> Talent</a:t>
            </a:r>
          </a:p>
          <a:p>
            <a:pPr lvl="1"/>
            <a:r>
              <a:rPr lang="en-US" dirty="0" smtClean="0"/>
              <a:t> guide you on where to place your recruitment</a:t>
            </a:r>
          </a:p>
          <a:p>
            <a:pPr lvl="1"/>
            <a:r>
              <a:rPr lang="en-US" dirty="0" smtClean="0"/>
              <a:t> meet with candidates while they are on campus   for interviews</a:t>
            </a:r>
          </a:p>
          <a:p>
            <a:pPr lvl="1"/>
            <a:r>
              <a:rPr lang="en-US" dirty="0" smtClean="0"/>
              <a:t>answer your questions, hold your hand, and help you get your preferred foreign national (and occasionally a trailing spouse/partner) the required immigration status for employment eligibility.</a:t>
            </a:r>
          </a:p>
          <a:p>
            <a:pPr lvl="1"/>
            <a:r>
              <a:rPr lang="en-US" dirty="0" smtClean="0"/>
              <a:t>Provide ongoing support the foreign national faculty during his/her time at UNC Charlotte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Introduction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Recruitment of talented faculty into tenure track teaching positions is critical to ongoing success of UNC Charlotte.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Competition within certain fields is very high.  Attracting the best candidate can depend on support offered in several areas beyond the offered salary.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Foreign nationals (individuals who are not either U.S. citizens or legal permanent residents (aka “green card”) must have specific authorizations to begin and continue employment.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Focus Areas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the </a:t>
            </a:r>
            <a:r>
              <a:rPr lang="en-US" dirty="0" err="1"/>
              <a:t>Niner</a:t>
            </a:r>
            <a:r>
              <a:rPr lang="en-US" dirty="0"/>
              <a:t> Talent </a:t>
            </a:r>
            <a:r>
              <a:rPr lang="en-US" dirty="0" smtClean="0"/>
              <a:t>Posting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Methods of </a:t>
            </a:r>
            <a:r>
              <a:rPr lang="en-US" dirty="0" smtClean="0"/>
              <a:t>Recruitment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Selection of Foreign National as Preferred/Best </a:t>
            </a:r>
            <a:r>
              <a:rPr lang="en-US" dirty="0" smtClean="0"/>
              <a:t>Candidate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Overview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Initial hiring- usually one process</a:t>
            </a:r>
          </a:p>
          <a:p>
            <a:r>
              <a:rPr lang="en-US" dirty="0" smtClean="0"/>
              <a:t>Non-immigrant status options</a:t>
            </a:r>
          </a:p>
          <a:p>
            <a:r>
              <a:rPr lang="en-US" dirty="0" smtClean="0"/>
              <a:t>Changing from non-immigrant  status to immigrant status or permanent residency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91025" y="2055813"/>
            <a:ext cx="3000375" cy="4200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Vocabulary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idx="1"/>
          </p:nvPr>
        </p:nvSpPr>
        <p:spPr>
          <a:xfrm>
            <a:off x="484710" y="1371601"/>
            <a:ext cx="7897290" cy="48768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DOL- U.S. Department of </a:t>
            </a:r>
            <a:r>
              <a:rPr lang="en-US" dirty="0" smtClean="0"/>
              <a:t>Labor</a:t>
            </a:r>
          </a:p>
          <a:p>
            <a:r>
              <a:rPr lang="en-US" dirty="0"/>
              <a:t>USCIS- U.S. Citizenship and Immigration Service (under DHS)</a:t>
            </a:r>
          </a:p>
          <a:p>
            <a:r>
              <a:rPr lang="en-US" dirty="0"/>
              <a:t>DHS- U.S. Department of Homeland Security</a:t>
            </a:r>
          </a:p>
          <a:p>
            <a:r>
              <a:rPr lang="en-US" dirty="0" smtClean="0"/>
              <a:t>DOS- </a:t>
            </a:r>
            <a:r>
              <a:rPr lang="en-US" dirty="0"/>
              <a:t>U.S. Department of State</a:t>
            </a:r>
          </a:p>
          <a:p>
            <a:r>
              <a:rPr lang="en-US" dirty="0" smtClean="0"/>
              <a:t>PERM </a:t>
            </a:r>
          </a:p>
          <a:p>
            <a:pPr lvl="1"/>
            <a:r>
              <a:rPr lang="en-US" dirty="0" smtClean="0"/>
              <a:t>(DOL form 9089)-Program Electronic Review Management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A foreign national’s specific immigration designation in the U.S.</a:t>
            </a:r>
          </a:p>
          <a:p>
            <a:r>
              <a:rPr lang="en-US" dirty="0" smtClean="0"/>
              <a:t>Visa</a:t>
            </a:r>
          </a:p>
          <a:p>
            <a:pPr lvl="1"/>
            <a:r>
              <a:rPr lang="en-US" dirty="0" smtClean="0"/>
              <a:t>A document granted by the DOS to allow a foreign national to request entry to the U.S. during a specific period of time and for a specific purpose.</a:t>
            </a:r>
          </a:p>
          <a:p>
            <a:r>
              <a:rPr lang="en-US" dirty="0" smtClean="0"/>
              <a:t>Green Card</a:t>
            </a:r>
          </a:p>
          <a:p>
            <a:pPr lvl="1"/>
            <a:r>
              <a:rPr lang="en-US" dirty="0" smtClean="0"/>
              <a:t>Document issued by USCIS granting permanent residency. In the U.S. Individual is still citizen of a foreign country.</a:t>
            </a:r>
          </a:p>
          <a:p>
            <a:r>
              <a:rPr lang="en-US" dirty="0" smtClean="0"/>
              <a:t>EAD Card</a:t>
            </a:r>
          </a:p>
          <a:p>
            <a:pPr lvl="1"/>
            <a:r>
              <a:rPr lang="en-US" dirty="0" smtClean="0"/>
              <a:t>Employment Authorization Document- a benefit of certain statuses. Granted by USCIS for a specific period of time.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/>
                <a:solidFill>
                  <a:srgbClr val="FFC000"/>
                </a:solidFill>
              </a:rPr>
              <a:t>The </a:t>
            </a:r>
            <a:r>
              <a:rPr lang="en-US" dirty="0" err="1" smtClean="0">
                <a:ln/>
                <a:solidFill>
                  <a:srgbClr val="FFC000"/>
                </a:solidFill>
              </a:rPr>
              <a:t>Niner</a:t>
            </a:r>
            <a:r>
              <a:rPr lang="en-US" dirty="0" smtClean="0">
                <a:ln/>
                <a:solidFill>
                  <a:srgbClr val="FFC000"/>
                </a:solidFill>
              </a:rPr>
              <a:t> Talent Posting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Summary of Position Responsibilities</a:t>
            </a:r>
          </a:p>
          <a:p>
            <a:r>
              <a:rPr lang="en-US" dirty="0" smtClean="0"/>
              <a:t>Minimum Education/Experience</a:t>
            </a:r>
          </a:p>
          <a:p>
            <a:pPr lvl="1"/>
            <a:r>
              <a:rPr lang="en-US" dirty="0" smtClean="0"/>
              <a:t>By when must degree requirement be met</a:t>
            </a:r>
          </a:p>
          <a:p>
            <a:pPr lvl="1"/>
            <a:r>
              <a:rPr lang="en-US" dirty="0" smtClean="0"/>
              <a:t>Degree in “X” or related  (how is related defined)</a:t>
            </a:r>
          </a:p>
          <a:p>
            <a:pPr lvl="1"/>
            <a:r>
              <a:rPr lang="en-US" dirty="0" smtClean="0"/>
              <a:t>Experience in the field must be defined in months or years</a:t>
            </a:r>
          </a:p>
          <a:p>
            <a:r>
              <a:rPr lang="en-US" dirty="0" smtClean="0"/>
              <a:t>Preferred Education, Knowledge, Skills and Experience</a:t>
            </a:r>
          </a:p>
          <a:p>
            <a:pPr lvl="1"/>
            <a:r>
              <a:rPr lang="en-US" dirty="0" smtClean="0"/>
              <a:t>For purposes of a PERM, preferred is considered as </a:t>
            </a:r>
            <a:r>
              <a:rPr lang="en-US" b="1" dirty="0" smtClean="0"/>
              <a:t>required</a:t>
            </a:r>
          </a:p>
          <a:p>
            <a:r>
              <a:rPr lang="en-US" dirty="0" smtClean="0"/>
              <a:t>Necessary Certifications/Licenses</a:t>
            </a:r>
          </a:p>
          <a:p>
            <a:pPr lvl="1"/>
            <a:r>
              <a:rPr lang="en-US" dirty="0" smtClean="0"/>
              <a:t>If listed, then they will need to be documented</a:t>
            </a:r>
          </a:p>
          <a:p>
            <a:r>
              <a:rPr lang="en-US" dirty="0" smtClean="0"/>
              <a:t>Preferred Certifications/Licenses</a:t>
            </a:r>
          </a:p>
          <a:p>
            <a:pPr lvl="1"/>
            <a:r>
              <a:rPr lang="en-US" dirty="0"/>
              <a:t>For purposes of a PERM, preferred is considered as </a:t>
            </a:r>
            <a:r>
              <a:rPr lang="en-US" b="1" dirty="0"/>
              <a:t>required</a:t>
            </a:r>
          </a:p>
          <a:p>
            <a:r>
              <a:rPr lang="en-US" dirty="0" smtClean="0"/>
              <a:t>Special Notes to Applicants</a:t>
            </a:r>
          </a:p>
          <a:p>
            <a:pPr lvl="1"/>
            <a:r>
              <a:rPr lang="en-US" dirty="0" smtClean="0"/>
              <a:t>May also constitute an additional requirement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/>
                <a:solidFill>
                  <a:srgbClr val="FFC000"/>
                </a:solidFill>
              </a:rPr>
              <a:t>Methods of Recruitment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Professional Journals</a:t>
            </a:r>
          </a:p>
          <a:p>
            <a:pPr lvl="1"/>
            <a:r>
              <a:rPr lang="en-US" dirty="0" smtClean="0"/>
              <a:t>The Chronicle of Higher Education</a:t>
            </a:r>
            <a:endParaRPr lang="en-US" dirty="0"/>
          </a:p>
          <a:p>
            <a:pPr lvl="1"/>
            <a:r>
              <a:rPr lang="en-US" dirty="0" smtClean="0"/>
              <a:t>Inside Higher Education</a:t>
            </a:r>
          </a:p>
          <a:p>
            <a:pPr lvl="1"/>
            <a:r>
              <a:rPr lang="en-US" dirty="0" smtClean="0"/>
              <a:t>Field specific- peer reviewed- </a:t>
            </a:r>
          </a:p>
          <a:p>
            <a:pPr lvl="2"/>
            <a:r>
              <a:rPr lang="en-US" dirty="0" smtClean="0"/>
              <a:t>ex: Journal for Research in Mathematics Education</a:t>
            </a:r>
          </a:p>
          <a:p>
            <a:pPr lvl="2"/>
            <a:r>
              <a:rPr lang="en-US" dirty="0" smtClean="0"/>
              <a:t>Ex: The American Historical Review</a:t>
            </a:r>
          </a:p>
          <a:p>
            <a:r>
              <a:rPr lang="en-US" dirty="0" smtClean="0"/>
              <a:t>Use of Print Ads v. Electronic Posting</a:t>
            </a:r>
          </a:p>
          <a:p>
            <a:pPr lvl="1"/>
            <a:r>
              <a:rPr lang="en-US" dirty="0" smtClean="0"/>
              <a:t>Print ads must run for 30+ days.  Keep hard copy showing publication date</a:t>
            </a:r>
          </a:p>
          <a:p>
            <a:pPr lvl="1"/>
            <a:r>
              <a:rPr lang="en-US" dirty="0" smtClean="0"/>
              <a:t>Electronic ads- must be posted for at least 30+ days. Screen shot of first and at least 30</a:t>
            </a:r>
            <a:r>
              <a:rPr lang="en-US" baseline="30000" dirty="0" smtClean="0"/>
              <a:t>th</a:t>
            </a:r>
            <a:r>
              <a:rPr lang="en-US" dirty="0" smtClean="0"/>
              <a:t> day required.  </a:t>
            </a:r>
          </a:p>
          <a:p>
            <a:pPr lvl="1"/>
            <a:r>
              <a:rPr lang="en-US" dirty="0" smtClean="0"/>
              <a:t>GRAYSTONE has service available to document- </a:t>
            </a:r>
            <a:r>
              <a:rPr lang="en-US" i="1" dirty="0" smtClean="0"/>
              <a:t>Use it please!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71282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Selection of Foreign National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71601"/>
            <a:ext cx="6711654" cy="48768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Justification for Hiring</a:t>
            </a:r>
          </a:p>
          <a:p>
            <a:pPr lvl="1"/>
            <a:r>
              <a:rPr lang="en-US" dirty="0" smtClean="0"/>
              <a:t>Language must state why/how the selected individual was identified as the </a:t>
            </a:r>
            <a:r>
              <a:rPr lang="en-US" b="1" i="1" dirty="0" smtClean="0"/>
              <a:t>best,</a:t>
            </a:r>
          </a:p>
          <a:p>
            <a:pPr lvl="2"/>
            <a:r>
              <a:rPr lang="en-US" dirty="0" smtClean="0"/>
              <a:t>Compared to other final interviewed candidates;</a:t>
            </a:r>
          </a:p>
          <a:p>
            <a:pPr lvl="2"/>
            <a:r>
              <a:rPr lang="en-US" dirty="0" smtClean="0"/>
              <a:t>Specific to one or more of requirements for the position as stated in the </a:t>
            </a:r>
            <a:r>
              <a:rPr lang="en-US" dirty="0" err="1" smtClean="0"/>
              <a:t>Niner</a:t>
            </a:r>
            <a:r>
              <a:rPr lang="en-US" dirty="0" smtClean="0"/>
              <a:t> Talent recruitment language.</a:t>
            </a:r>
          </a:p>
          <a:p>
            <a:r>
              <a:rPr lang="en-US" dirty="0" smtClean="0"/>
              <a:t>The Offer and Offered wage</a:t>
            </a:r>
          </a:p>
          <a:p>
            <a:pPr lvl="1"/>
            <a:r>
              <a:rPr lang="en-US" dirty="0" smtClean="0"/>
              <a:t>Offer must be written!- This date becomes important for PERM</a:t>
            </a:r>
          </a:p>
          <a:p>
            <a:pPr lvl="1"/>
            <a:r>
              <a:rPr lang="en-US" dirty="0" smtClean="0"/>
              <a:t>Will need to meet or exceed the Prevailing Wage Determination (PWD) as defined by the DOL.  Elements which factor in to PWD are:</a:t>
            </a:r>
          </a:p>
          <a:p>
            <a:pPr lvl="2"/>
            <a:r>
              <a:rPr lang="en-US" dirty="0" smtClean="0"/>
              <a:t>Duties and experience</a:t>
            </a:r>
          </a:p>
          <a:p>
            <a:pPr lvl="2"/>
            <a:r>
              <a:rPr lang="en-US" dirty="0" smtClean="0"/>
              <a:t>Geographic location of employment</a:t>
            </a:r>
          </a:p>
          <a:p>
            <a:r>
              <a:rPr lang="en-US" dirty="0" smtClean="0"/>
              <a:t>Start Date</a:t>
            </a:r>
          </a:p>
          <a:p>
            <a:pPr lvl="1"/>
            <a:r>
              <a:rPr lang="en-US" dirty="0" smtClean="0"/>
              <a:t>Contact ISSO as soon as you have extended an offer. </a:t>
            </a:r>
            <a:r>
              <a:rPr lang="en-US" dirty="0"/>
              <a:t> </a:t>
            </a:r>
            <a:r>
              <a:rPr lang="en-US" dirty="0" smtClean="0"/>
              <a:t>Various factors.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4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Summary</a:t>
            </a:r>
            <a:endParaRPr lang="en-US" dirty="0">
              <a:ln/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Hiring the best person for a position is the goal</a:t>
            </a:r>
          </a:p>
          <a:p>
            <a:r>
              <a:rPr lang="en-US" dirty="0" smtClean="0"/>
              <a:t>Almost all searches will yield applicants who are foreign nationals</a:t>
            </a:r>
          </a:p>
          <a:p>
            <a:r>
              <a:rPr lang="en-US" dirty="0" smtClean="0"/>
              <a:t>Successfully hiring and retaining a foreign national brings certain challenges.  </a:t>
            </a:r>
          </a:p>
          <a:p>
            <a:r>
              <a:rPr lang="en-US" dirty="0" smtClean="0"/>
              <a:t>Good planning can help avoid problems and minimize challenges.</a:t>
            </a:r>
          </a:p>
          <a:p>
            <a:r>
              <a:rPr lang="en-US" dirty="0" smtClean="0"/>
              <a:t>Language used in </a:t>
            </a:r>
            <a:r>
              <a:rPr lang="en-US" dirty="0" err="1" smtClean="0"/>
              <a:t>Niner</a:t>
            </a:r>
            <a:r>
              <a:rPr lang="en-US" dirty="0" smtClean="0"/>
              <a:t> Talent matters</a:t>
            </a:r>
          </a:p>
          <a:p>
            <a:r>
              <a:rPr lang="en-US" dirty="0" smtClean="0"/>
              <a:t>Recruitment must include a National Professional Journal</a:t>
            </a:r>
          </a:p>
          <a:p>
            <a:r>
              <a:rPr lang="en-US" dirty="0" smtClean="0"/>
              <a:t>The Offer must be document and Offered Wage equal to or in excess of PWD.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722</Words>
  <Application>Microsoft Office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Faculty Recruitment and Selection</vt:lpstr>
      <vt:lpstr>Introduction</vt:lpstr>
      <vt:lpstr>Focus Areas</vt:lpstr>
      <vt:lpstr>Overview</vt:lpstr>
      <vt:lpstr>Vocabulary</vt:lpstr>
      <vt:lpstr>The Niner Talent Posting</vt:lpstr>
      <vt:lpstr>Methods of Recruitment</vt:lpstr>
      <vt:lpstr>Selection of Foreign National</vt:lpstr>
      <vt:lpstr>Summary</vt:lpstr>
      <vt:lpstr>More Information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2017-10-04T21:48:50Z</dcterms:created>
  <dcterms:modified xsi:type="dcterms:W3CDTF">2017-10-09T17:28:23Z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