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y="6858000" cx="9144000"/>
  <p:notesSz cx="6881800" cy="9296400"/>
  <p:embeddedFontLst>
    <p:embeddedFont>
      <p:font typeface="Oswald"/>
      <p:regular r:id="rId68"/>
      <p:bold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0" roundtripDataSignature="AMtx7mhOqxui+w+NcbSETn1n5cnIUnUU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1DD4C7-D30B-4983-A8E8-DE2094C8A832}">
  <a:tblStyle styleId="{E31DD4C7-D30B-4983-A8E8-DE2094C8A83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EFBC0FE3-9E75-4E5D-A514-C6D05F8B3A28}"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0" Type="http://customschemas.google.com/relationships/presentationmetadata" Target="meta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Oswald-regular.fntdata"/><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Oswald-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2"/>
            <a:ext cx="2982119" cy="466971"/>
          </a:xfrm>
          <a:prstGeom prst="rect">
            <a:avLst/>
          </a:prstGeom>
          <a:noFill/>
          <a:ln>
            <a:noFill/>
          </a:ln>
        </p:spPr>
        <p:txBody>
          <a:bodyPr anchorCtr="0" anchor="t"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500" y="2"/>
            <a:ext cx="2982119" cy="466971"/>
          </a:xfrm>
          <a:prstGeom prst="rect">
            <a:avLst/>
          </a:prstGeom>
          <a:noFill/>
          <a:ln>
            <a:noFill/>
          </a:ln>
        </p:spPr>
        <p:txBody>
          <a:bodyPr anchorCtr="0" anchor="t" bIns="46575" lIns="93150" spcFirstLastPara="1" rIns="93150"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50963" y="1162050"/>
            <a:ext cx="4179887"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73894"/>
            <a:ext cx="5505450" cy="3660458"/>
          </a:xfrm>
          <a:prstGeom prst="rect">
            <a:avLst/>
          </a:prstGeom>
          <a:noFill/>
          <a:ln>
            <a:noFill/>
          </a:ln>
        </p:spPr>
        <p:txBody>
          <a:bodyPr anchorCtr="0" anchor="t" bIns="46575" lIns="93150" spcFirstLastPara="1" rIns="93150"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430"/>
            <a:ext cx="2982119" cy="466970"/>
          </a:xfrm>
          <a:prstGeom prst="rect">
            <a:avLst/>
          </a:prstGeom>
          <a:noFill/>
          <a:ln>
            <a:noFill/>
          </a:ln>
        </p:spPr>
        <p:txBody>
          <a:bodyPr anchorCtr="0" anchor="b"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500" y="8829430"/>
            <a:ext cx="2982119" cy="466970"/>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55" name="Google Shape;15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6909" lvl="0" marL="176909" rtl="0" algn="l">
              <a:lnSpc>
                <a:spcPct val="100000"/>
              </a:lnSpc>
              <a:spcBef>
                <a:spcPts val="0"/>
              </a:spcBef>
              <a:spcAft>
                <a:spcPts val="0"/>
              </a:spcAft>
              <a:buClr>
                <a:schemeClr val="dk1"/>
              </a:buClr>
              <a:buSzPts val="1200"/>
              <a:buFont typeface="Arial"/>
              <a:buChar char="•"/>
            </a:pPr>
            <a:r>
              <a:rPr lang="en-US"/>
              <a:t>The position management module has a orange theme.  </a:t>
            </a:r>
            <a:endParaRPr/>
          </a:p>
          <a:p>
            <a:pPr indent="-176909" lvl="0" marL="176909" rtl="0" algn="l">
              <a:lnSpc>
                <a:spcPct val="100000"/>
              </a:lnSpc>
              <a:spcBef>
                <a:spcPts val="0"/>
              </a:spcBef>
              <a:spcAft>
                <a:spcPts val="0"/>
              </a:spcAft>
              <a:buClr>
                <a:schemeClr val="dk1"/>
              </a:buClr>
              <a:buSzPts val="1200"/>
              <a:buFont typeface="Arial"/>
              <a:buChar char="•"/>
            </a:pPr>
            <a:r>
              <a:rPr lang="en-US"/>
              <a:t>There are two menu items, Position Descriptions, and Classifications.  </a:t>
            </a:r>
            <a:endParaRPr/>
          </a:p>
          <a:p>
            <a:pPr indent="-100709" lvl="0" marL="176909" rtl="0" algn="l">
              <a:lnSpc>
                <a:spcPct val="100000"/>
              </a:lnSpc>
              <a:spcBef>
                <a:spcPts val="0"/>
              </a:spcBef>
              <a:spcAft>
                <a:spcPts val="0"/>
              </a:spcAft>
              <a:buClr>
                <a:schemeClr val="dk1"/>
              </a:buClr>
              <a:buSzPts val="1200"/>
              <a:buFont typeface="Arial"/>
              <a:buNone/>
            </a:pPr>
            <a:r>
              <a:t/>
            </a:r>
            <a:endParaRPr/>
          </a:p>
          <a:p>
            <a:pPr indent="-176909" lvl="0" marL="176909" rtl="0" algn="l">
              <a:lnSpc>
                <a:spcPct val="100000"/>
              </a:lnSpc>
              <a:spcBef>
                <a:spcPts val="0"/>
              </a:spcBef>
              <a:spcAft>
                <a:spcPts val="0"/>
              </a:spcAft>
              <a:buClr>
                <a:schemeClr val="dk1"/>
              </a:buClr>
              <a:buSzPts val="1200"/>
              <a:buFont typeface="Arial"/>
              <a:buChar char="•"/>
            </a:pPr>
            <a:r>
              <a:rPr lang="en-US"/>
              <a:t>review current pending and approved position descriptions in your department and/or division.</a:t>
            </a:r>
            <a:endParaRPr/>
          </a:p>
          <a:p>
            <a:pPr indent="-176909" lvl="0" marL="176909" rtl="0" algn="l">
              <a:lnSpc>
                <a:spcPct val="100000"/>
              </a:lnSpc>
              <a:spcBef>
                <a:spcPts val="0"/>
              </a:spcBef>
              <a:spcAft>
                <a:spcPts val="0"/>
              </a:spcAft>
              <a:buClr>
                <a:schemeClr val="dk1"/>
              </a:buClr>
              <a:buSzPts val="1200"/>
              <a:buFont typeface="Arial"/>
              <a:buChar char="•"/>
            </a:pPr>
            <a:r>
              <a:rPr lang="en-US"/>
              <a:t>If you don’t use your Inbox to locate the action that needs your attention, chose Faculty Position Requests</a:t>
            </a:r>
            <a:endParaRPr/>
          </a:p>
          <a:p>
            <a:pPr indent="-176909" lvl="0" marL="176909" rtl="0" algn="l">
              <a:lnSpc>
                <a:spcPct val="100000"/>
              </a:lnSpc>
              <a:spcBef>
                <a:spcPts val="0"/>
              </a:spcBef>
              <a:spcAft>
                <a:spcPts val="0"/>
              </a:spcAft>
              <a:buClr>
                <a:schemeClr val="dk1"/>
              </a:buClr>
              <a:buSzPts val="1200"/>
              <a:buFont typeface="Arial"/>
              <a:buChar char="•"/>
            </a:pPr>
            <a:r>
              <a:rPr lang="en-US"/>
              <a:t>Filling a vacant line go to Faculty</a:t>
            </a:r>
            <a:endParaRPr/>
          </a:p>
          <a:p>
            <a:pPr indent="-176909" lvl="0" marL="176909" rtl="0" algn="l">
              <a:lnSpc>
                <a:spcPct val="100000"/>
              </a:lnSpc>
              <a:spcBef>
                <a:spcPts val="0"/>
              </a:spcBef>
              <a:spcAft>
                <a:spcPts val="0"/>
              </a:spcAft>
              <a:buClr>
                <a:schemeClr val="dk1"/>
              </a:buClr>
              <a:buSzPts val="1200"/>
              <a:buFont typeface="Arial"/>
              <a:buChar char="•"/>
            </a:pPr>
            <a:r>
              <a:rPr lang="en-US"/>
              <a:t>To initiate a new faculty position description that has been allocated</a:t>
            </a:r>
            <a:br>
              <a:rPr lang="en-US"/>
            </a:b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18" name="Google Shape;21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29" name="Google Shape;22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6909" lvl="0" marL="176909" rtl="0" algn="l">
              <a:lnSpc>
                <a:spcPct val="100000"/>
              </a:lnSpc>
              <a:spcBef>
                <a:spcPts val="0"/>
              </a:spcBef>
              <a:spcAft>
                <a:spcPts val="0"/>
              </a:spcAft>
              <a:buClr>
                <a:schemeClr val="dk1"/>
              </a:buClr>
              <a:buSzPts val="1200"/>
              <a:buFont typeface="Arial"/>
              <a:buChar char="•"/>
            </a:pPr>
            <a:r>
              <a:rPr lang="en-US"/>
              <a:t>Once Initiators have completed the form they will move the PD in the workflow to an Approver. </a:t>
            </a:r>
            <a:endParaRPr/>
          </a:p>
          <a:p>
            <a:pPr indent="-176909" lvl="0" marL="176909" rtl="0" algn="l">
              <a:lnSpc>
                <a:spcPct val="100000"/>
              </a:lnSpc>
              <a:spcBef>
                <a:spcPts val="0"/>
              </a:spcBef>
              <a:spcAft>
                <a:spcPts val="0"/>
              </a:spcAft>
              <a:buClr>
                <a:schemeClr val="dk1"/>
              </a:buClr>
              <a:buSzPts val="1200"/>
              <a:buFont typeface="Arial"/>
              <a:buChar char="•"/>
            </a:pPr>
            <a:r>
              <a:rPr lang="en-US"/>
              <a:t>The look and feel is the same for Initiators and Approvers</a:t>
            </a:r>
            <a:endParaRPr/>
          </a:p>
          <a:p>
            <a:pPr indent="-100709" lvl="0" marL="176909"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Group Member Prompt for Approver</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48" name="Google Shape;24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0" name="Google Shape;26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7" name="Google Shape;26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sz="1200"/>
              <a:t>Upload ready-to-mail advertisements and Checklist of Observable / Quantifiable characteristics or Evaluative Criteria template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74" name="Google Shape;27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32900" lvl="0" marL="465797" rtl="0" algn="l">
              <a:lnSpc>
                <a:spcPct val="90000"/>
              </a:lnSpc>
              <a:spcBef>
                <a:spcPts val="0"/>
              </a:spcBef>
              <a:spcAft>
                <a:spcPts val="0"/>
              </a:spcAft>
              <a:buSzPts val="1400"/>
              <a:buNone/>
            </a:pPr>
            <a:r>
              <a:rPr lang="en-US" sz="1200"/>
              <a:t>Upload ready-to-mail advertisements and Checklist of Observable / Quantifiable characteristics or Evaluative Criteria template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81" name="Google Shape;28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6909" lvl="0" marL="176909" rtl="0" algn="l">
              <a:lnSpc>
                <a:spcPct val="150000"/>
              </a:lnSpc>
              <a:spcBef>
                <a:spcPts val="0"/>
              </a:spcBef>
              <a:spcAft>
                <a:spcPts val="0"/>
              </a:spcAft>
              <a:buClr>
                <a:schemeClr val="dk1"/>
              </a:buClr>
              <a:buSzPts val="1200"/>
              <a:buFont typeface="Arial"/>
              <a:buChar char="•"/>
            </a:pPr>
            <a:r>
              <a:rPr lang="en-US"/>
              <a:t>The applicant tracking module has a blue theme</a:t>
            </a:r>
            <a:endParaRPr/>
          </a:p>
          <a:p>
            <a:pPr indent="-176909" lvl="0" marL="176909" rtl="0" algn="l">
              <a:lnSpc>
                <a:spcPct val="150000"/>
              </a:lnSpc>
              <a:spcBef>
                <a:spcPts val="0"/>
              </a:spcBef>
              <a:spcAft>
                <a:spcPts val="0"/>
              </a:spcAft>
              <a:buClr>
                <a:schemeClr val="dk1"/>
              </a:buClr>
              <a:buSzPts val="1200"/>
              <a:buFont typeface="Arial"/>
              <a:buChar char="•"/>
            </a:pPr>
            <a:r>
              <a:rPr lang="en-US"/>
              <a:t>There are two menu items, Postings, and Hiring Proposal</a:t>
            </a:r>
            <a:endParaRPr/>
          </a:p>
          <a:p>
            <a:pPr indent="-100709" lvl="0" marL="176909" rtl="0" algn="l">
              <a:lnSpc>
                <a:spcPct val="150000"/>
              </a:lnSpc>
              <a:spcBef>
                <a:spcPts val="0"/>
              </a:spcBef>
              <a:spcAft>
                <a:spcPts val="0"/>
              </a:spcAft>
              <a:buClr>
                <a:schemeClr val="dk1"/>
              </a:buClr>
              <a:buSzPts val="1200"/>
              <a:buFont typeface="Arial"/>
              <a:buNone/>
            </a:pPr>
            <a:r>
              <a:t/>
            </a:r>
            <a:endParaRPr/>
          </a:p>
          <a:p>
            <a:pPr indent="-176909" lvl="0" marL="176909" rtl="0" algn="l">
              <a:lnSpc>
                <a:spcPct val="150000"/>
              </a:lnSpc>
              <a:spcBef>
                <a:spcPts val="0"/>
              </a:spcBef>
              <a:spcAft>
                <a:spcPts val="0"/>
              </a:spcAft>
              <a:buClr>
                <a:schemeClr val="dk1"/>
              </a:buClr>
              <a:buSzPts val="1200"/>
              <a:buFont typeface="Arial"/>
              <a:buChar char="•"/>
            </a:pPr>
            <a:r>
              <a:rPr lang="en-US"/>
              <a:t>This module is where a lot of time will be spent. </a:t>
            </a:r>
            <a:endParaRPr/>
          </a:p>
          <a:p>
            <a:pPr indent="-100709" lvl="0" marL="176909" rtl="0" algn="l">
              <a:lnSpc>
                <a:spcPct val="150000"/>
              </a:lnSpc>
              <a:spcBef>
                <a:spcPts val="0"/>
              </a:spcBef>
              <a:spcAft>
                <a:spcPts val="0"/>
              </a:spcAft>
              <a:buClr>
                <a:schemeClr val="dk1"/>
              </a:buClr>
              <a:buSzPts val="1200"/>
              <a:buFont typeface="Arial"/>
              <a:buNone/>
            </a:pPr>
            <a:r>
              <a:t/>
            </a:r>
            <a:endParaRPr/>
          </a:p>
          <a:p>
            <a:pPr indent="0" lvl="0" marL="0" rtl="0" algn="l">
              <a:lnSpc>
                <a:spcPct val="15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88" name="Google Shape;28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99" name="Google Shape;29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61" name="Google Shape;16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This training will continue as if we chose the Create from Position Description option.</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8" name="Google Shape;30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6909" lvl="0" marL="176909" rtl="0" algn="l">
              <a:lnSpc>
                <a:spcPct val="100000"/>
              </a:lnSpc>
              <a:spcBef>
                <a:spcPts val="0"/>
              </a:spcBef>
              <a:spcAft>
                <a:spcPts val="0"/>
              </a:spcAft>
              <a:buClr>
                <a:schemeClr val="dk1"/>
              </a:buClr>
              <a:buSzPts val="1200"/>
              <a:buFont typeface="Arial"/>
              <a:buChar char="•"/>
            </a:pPr>
            <a:r>
              <a:rPr lang="en-US"/>
              <a:t>This training will continue as if we chose the Create from Position Description option.</a:t>
            </a:r>
            <a:endParaRPr/>
          </a:p>
          <a:p>
            <a:pPr indent="-100709" lvl="0" marL="176909" rtl="0" algn="l">
              <a:lnSpc>
                <a:spcPct val="100000"/>
              </a:lnSpc>
              <a:spcBef>
                <a:spcPts val="0"/>
              </a:spcBef>
              <a:spcAft>
                <a:spcPts val="0"/>
              </a:spcAft>
              <a:buClr>
                <a:schemeClr val="dk1"/>
              </a:buClr>
              <a:buSzPts val="1200"/>
              <a:buFont typeface="Arial"/>
              <a:buNone/>
            </a:pPr>
            <a:r>
              <a:t/>
            </a:r>
            <a:endParaRPr/>
          </a:p>
          <a:p>
            <a:pPr indent="-176909" lvl="0" marL="176909" rtl="0" algn="l">
              <a:lnSpc>
                <a:spcPct val="100000"/>
              </a:lnSpc>
              <a:spcBef>
                <a:spcPts val="0"/>
              </a:spcBef>
              <a:spcAft>
                <a:spcPts val="0"/>
              </a:spcAft>
              <a:buClr>
                <a:schemeClr val="dk1"/>
              </a:buClr>
              <a:buSzPts val="1200"/>
              <a:buFont typeface="Arial"/>
              <a:buChar char="•"/>
            </a:pPr>
            <a:r>
              <a:rPr lang="en-US"/>
              <a:t>System will let you know if there is an open action.  Will say “View Posting”  under </a:t>
            </a:r>
            <a:r>
              <a:rPr b="1" lang="en-US"/>
              <a:t>Actions</a:t>
            </a:r>
            <a:endParaRPr b="1"/>
          </a:p>
          <a:p>
            <a:pPr indent="0" lvl="0" marL="0" rtl="0" algn="l">
              <a:lnSpc>
                <a:spcPct val="100000"/>
              </a:lnSpc>
              <a:spcBef>
                <a:spcPts val="0"/>
              </a:spcBef>
              <a:spcAft>
                <a:spcPts val="0"/>
              </a:spcAft>
              <a:buClr>
                <a:schemeClr val="dk1"/>
              </a:buClr>
              <a:buSzPts val="1200"/>
              <a:buFont typeface="Calibri"/>
              <a:buNone/>
            </a:pPr>
            <a:r>
              <a:t/>
            </a:r>
            <a:endParaRPr/>
          </a:p>
        </p:txBody>
      </p:sp>
      <p:sp>
        <p:nvSpPr>
          <p:cNvPr id="319" name="Google Shape;31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This training will continue as if we chose the Create from Position Description option.</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29" name="Google Shape;32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0" name="Google Shape;34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Remember that the applicant must upload the required documents in order to be considered for the position.</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50" name="Google Shape;35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8" name="Google Shape;35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6883" lvl="0" marL="176883" rtl="0" algn="l">
              <a:lnSpc>
                <a:spcPct val="100000"/>
              </a:lnSpc>
              <a:spcBef>
                <a:spcPts val="0"/>
              </a:spcBef>
              <a:spcAft>
                <a:spcPts val="0"/>
              </a:spcAft>
              <a:buClr>
                <a:schemeClr val="dk1"/>
              </a:buClr>
              <a:buSzPts val="1200"/>
              <a:buFont typeface="Arial"/>
              <a:buChar char="•"/>
            </a:pPr>
            <a:r>
              <a:rPr lang="en-US"/>
              <a:t>Search for Search Committee Members</a:t>
            </a:r>
            <a:endParaRPr/>
          </a:p>
          <a:p>
            <a:pPr indent="-176883" lvl="0" marL="176883" rtl="0" algn="l">
              <a:lnSpc>
                <a:spcPct val="100000"/>
              </a:lnSpc>
              <a:spcBef>
                <a:spcPts val="0"/>
              </a:spcBef>
              <a:spcAft>
                <a:spcPts val="0"/>
              </a:spcAft>
              <a:buClr>
                <a:schemeClr val="dk1"/>
              </a:buClr>
              <a:buSzPts val="1200"/>
              <a:buFont typeface="Arial"/>
              <a:buChar char="•"/>
            </a:pPr>
            <a:r>
              <a:rPr lang="en-US"/>
              <a:t>Add the person as Search Committee member</a:t>
            </a:r>
            <a:endParaRPr/>
          </a:p>
          <a:p>
            <a:pPr indent="-176883" lvl="0" marL="176883" rtl="0" algn="l">
              <a:lnSpc>
                <a:spcPct val="100000"/>
              </a:lnSpc>
              <a:spcBef>
                <a:spcPts val="0"/>
              </a:spcBef>
              <a:spcAft>
                <a:spcPts val="0"/>
              </a:spcAft>
              <a:buClr>
                <a:schemeClr val="dk1"/>
              </a:buClr>
              <a:buSzPts val="1200"/>
              <a:buFont typeface="Arial"/>
              <a:buChar char="•"/>
            </a:pPr>
            <a:r>
              <a:rPr lang="en-US"/>
              <a:t>Search Committee Chair?</a:t>
            </a:r>
            <a:endParaRPr/>
          </a:p>
          <a:p>
            <a:pPr indent="-176883" lvl="0" marL="176883" rtl="0" algn="l">
              <a:lnSpc>
                <a:spcPct val="100000"/>
              </a:lnSpc>
              <a:spcBef>
                <a:spcPts val="0"/>
              </a:spcBef>
              <a:spcAft>
                <a:spcPts val="0"/>
              </a:spcAft>
              <a:buClr>
                <a:schemeClr val="dk1"/>
              </a:buClr>
              <a:buSzPts val="1200"/>
              <a:buFont typeface="Arial"/>
              <a:buChar char="•"/>
            </a:pPr>
            <a:r>
              <a:rPr lang="en-US"/>
              <a:t>NOTE:  If a person doesn’t have search committee member access, they will show as “pending”.</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65" name="Google Shape;36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76" name="Google Shape;37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The Labor Market information will be filled in by the Equity Officer after the posting is submitted to HR.  Later on in the applicant tracking process, you will compare the Labor Market information with the demographics of your applicant pool.  The comparison is made to ensure the applicant pool is in line with the Labor Market information.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85" name="Google Shape;38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6909" lvl="0" marL="176909" rtl="0" algn="l">
              <a:lnSpc>
                <a:spcPct val="100000"/>
              </a:lnSpc>
              <a:spcBef>
                <a:spcPts val="0"/>
              </a:spcBef>
              <a:spcAft>
                <a:spcPts val="0"/>
              </a:spcAft>
              <a:buClr>
                <a:schemeClr val="dk1"/>
              </a:buClr>
              <a:buSzPts val="1200"/>
              <a:buFont typeface="Arial"/>
              <a:buChar char="•"/>
            </a:pPr>
            <a:r>
              <a:rPr lang="en-US"/>
              <a:t>Once the Initiator has completed the process they will route the posting to the Approver for their review</a:t>
            </a:r>
            <a:endParaRPr/>
          </a:p>
          <a:p>
            <a:pPr indent="-176909" lvl="0" marL="176909" rtl="0" algn="l">
              <a:lnSpc>
                <a:spcPct val="100000"/>
              </a:lnSpc>
              <a:spcBef>
                <a:spcPts val="0"/>
              </a:spcBef>
              <a:spcAft>
                <a:spcPts val="0"/>
              </a:spcAft>
              <a:buClr>
                <a:schemeClr val="dk1"/>
              </a:buClr>
              <a:buSzPts val="1200"/>
              <a:buFont typeface="Arial"/>
              <a:buChar char="•"/>
            </a:pPr>
            <a:r>
              <a:rPr lang="en-US"/>
              <a:t>Approvers and Initiators have the same look and feel.</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93" name="Google Shape;39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68" name="Google Shape;16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2" name="Google Shape;40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4" name="Google Shape;41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5243" lvl="0" marL="175243" rtl="0" algn="l">
              <a:lnSpc>
                <a:spcPct val="100000"/>
              </a:lnSpc>
              <a:spcBef>
                <a:spcPts val="0"/>
              </a:spcBef>
              <a:spcAft>
                <a:spcPts val="0"/>
              </a:spcAft>
              <a:buClr>
                <a:schemeClr val="dk1"/>
              </a:buClr>
              <a:buSzPts val="1200"/>
              <a:buFont typeface="Calibri"/>
              <a:buChar char="-"/>
            </a:pPr>
            <a:r>
              <a:rPr lang="en-US"/>
              <a:t>You can start reviewing the applicants as soon as they apply. For example, if the position requires a Master’s degree and the applicant does not have a Master’s degree, you can go ahead and move them to “Not Best Qualified”.</a:t>
            </a:r>
            <a:endParaRPr/>
          </a:p>
          <a:p>
            <a:pPr indent="-175243" lvl="0" marL="175243" rtl="0" algn="l">
              <a:lnSpc>
                <a:spcPct val="100000"/>
              </a:lnSpc>
              <a:spcBef>
                <a:spcPts val="0"/>
              </a:spcBef>
              <a:spcAft>
                <a:spcPts val="0"/>
              </a:spcAft>
              <a:buClr>
                <a:schemeClr val="dk1"/>
              </a:buClr>
              <a:buSzPts val="1200"/>
              <a:buFont typeface="Calibri"/>
              <a:buChar char="-"/>
            </a:pPr>
            <a:r>
              <a:rPr lang="en-US"/>
              <a:t>If an applicant declines to be interviewed, make sure you choose the “Declined Interview.” </a:t>
            </a:r>
            <a:endParaRPr/>
          </a:p>
          <a:p>
            <a:pPr indent="-175243" lvl="0" marL="175243" rtl="0" algn="l">
              <a:lnSpc>
                <a:spcPct val="100000"/>
              </a:lnSpc>
              <a:spcBef>
                <a:spcPts val="0"/>
              </a:spcBef>
              <a:spcAft>
                <a:spcPts val="0"/>
              </a:spcAft>
              <a:buClr>
                <a:schemeClr val="dk1"/>
              </a:buClr>
              <a:buSzPts val="1200"/>
              <a:buFont typeface="Calibri"/>
              <a:buChar char="-"/>
            </a:pPr>
            <a:r>
              <a:rPr lang="en-US"/>
              <a:t>Every applicant who applies, needs to be reviewed to determine whether or not they are qualified.</a:t>
            </a:r>
            <a:endParaRPr/>
          </a:p>
          <a:p>
            <a:pPr indent="-175243" lvl="0" marL="175243" rtl="0" algn="l">
              <a:lnSpc>
                <a:spcPct val="100000"/>
              </a:lnSpc>
              <a:spcBef>
                <a:spcPts val="0"/>
              </a:spcBef>
              <a:spcAft>
                <a:spcPts val="0"/>
              </a:spcAft>
              <a:buClr>
                <a:schemeClr val="dk1"/>
              </a:buClr>
              <a:buSzPts val="1200"/>
              <a:buFont typeface="Calibri"/>
              <a:buChar char="-"/>
            </a:pPr>
            <a:r>
              <a:rPr lang="en-US"/>
              <a:t>The statuses need to accurately reflect where the applicant fell out of the recruitment process. This information will be looked at when we are subject to an audit by OFCCP (Office of Federal Contract Compliance Programs).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22" name="Google Shape;42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5243" lvl="0" marL="175243" rtl="0" algn="l">
              <a:lnSpc>
                <a:spcPct val="100000"/>
              </a:lnSpc>
              <a:spcBef>
                <a:spcPts val="0"/>
              </a:spcBef>
              <a:spcAft>
                <a:spcPts val="0"/>
              </a:spcAft>
              <a:buClr>
                <a:schemeClr val="dk1"/>
              </a:buClr>
              <a:buSzPts val="1200"/>
              <a:buFont typeface="Calibri"/>
              <a:buChar char="-"/>
            </a:pPr>
            <a:r>
              <a:rPr lang="en-US"/>
              <a:t>You can start reviewing the applicants as soon as they apply. For example, if the position requires a Master’s degree and the applicant does not have a Master’s degree, you can go ahead and move them to “Not Best Qualified”.</a:t>
            </a:r>
            <a:endParaRPr/>
          </a:p>
          <a:p>
            <a:pPr indent="-175243" lvl="0" marL="175243" rtl="0" algn="l">
              <a:lnSpc>
                <a:spcPct val="100000"/>
              </a:lnSpc>
              <a:spcBef>
                <a:spcPts val="0"/>
              </a:spcBef>
              <a:spcAft>
                <a:spcPts val="0"/>
              </a:spcAft>
              <a:buClr>
                <a:schemeClr val="dk1"/>
              </a:buClr>
              <a:buSzPts val="1200"/>
              <a:buFont typeface="Calibri"/>
              <a:buChar char="-"/>
            </a:pPr>
            <a:r>
              <a:rPr lang="en-US"/>
              <a:t>If an applicant declines to be interviewed, make sure you choose the “Declined Interview.” </a:t>
            </a:r>
            <a:endParaRPr/>
          </a:p>
          <a:p>
            <a:pPr indent="-175243" lvl="0" marL="175243" rtl="0" algn="l">
              <a:lnSpc>
                <a:spcPct val="100000"/>
              </a:lnSpc>
              <a:spcBef>
                <a:spcPts val="0"/>
              </a:spcBef>
              <a:spcAft>
                <a:spcPts val="0"/>
              </a:spcAft>
              <a:buClr>
                <a:schemeClr val="dk1"/>
              </a:buClr>
              <a:buSzPts val="1200"/>
              <a:buFont typeface="Calibri"/>
              <a:buChar char="-"/>
            </a:pPr>
            <a:r>
              <a:rPr lang="en-US"/>
              <a:t>Every applicant who applies, needs to be reviewed to determine whether or not they are qualified.</a:t>
            </a:r>
            <a:endParaRPr/>
          </a:p>
          <a:p>
            <a:pPr indent="-175243" lvl="0" marL="175243" rtl="0" algn="l">
              <a:lnSpc>
                <a:spcPct val="100000"/>
              </a:lnSpc>
              <a:spcBef>
                <a:spcPts val="0"/>
              </a:spcBef>
              <a:spcAft>
                <a:spcPts val="0"/>
              </a:spcAft>
              <a:buClr>
                <a:schemeClr val="dk1"/>
              </a:buClr>
              <a:buSzPts val="1200"/>
              <a:buFont typeface="Calibri"/>
              <a:buChar char="-"/>
            </a:pPr>
            <a:r>
              <a:rPr lang="en-US"/>
              <a:t>The statuses need to accurately reflect where the applicant fell out of the recruitment process. This information will be looked at when we are subject to an audit by OFCCP (Office of Federal Contract Compliance Programs).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29" name="Google Shape;42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Explain why you would use each status.  See list below.</a:t>
            </a:r>
            <a:endParaRPr/>
          </a:p>
          <a:p>
            <a:pPr indent="-175243" lvl="0" marL="175243" rtl="0" algn="l">
              <a:lnSpc>
                <a:spcPct val="100000"/>
              </a:lnSpc>
              <a:spcBef>
                <a:spcPts val="0"/>
              </a:spcBef>
              <a:spcAft>
                <a:spcPts val="0"/>
              </a:spcAft>
              <a:buClr>
                <a:schemeClr val="dk1"/>
              </a:buClr>
              <a:buSzPts val="1200"/>
              <a:buFont typeface="Arial"/>
              <a:buChar char="•"/>
            </a:pPr>
            <a:r>
              <a:rPr lang="en-US"/>
              <a:t>Further Consideration:  Short list of applicants who are qualified and may be recommended for interview and/or interviewed.</a:t>
            </a:r>
            <a:endParaRPr/>
          </a:p>
          <a:p>
            <a:pPr indent="-175243" lvl="0" marL="175243" rtl="0" algn="l">
              <a:lnSpc>
                <a:spcPct val="100000"/>
              </a:lnSpc>
              <a:spcBef>
                <a:spcPts val="0"/>
              </a:spcBef>
              <a:spcAft>
                <a:spcPts val="0"/>
              </a:spcAft>
              <a:buClr>
                <a:schemeClr val="dk1"/>
              </a:buClr>
              <a:buSzPts val="1200"/>
              <a:buFont typeface="Arial"/>
              <a:buChar char="•"/>
            </a:pPr>
            <a:r>
              <a:rPr lang="en-US"/>
              <a:t>Not Best Qualified:  Applicants who DON’T meet the minimum qualifications stated in the posting.</a:t>
            </a:r>
            <a:endParaRPr/>
          </a:p>
          <a:p>
            <a:pPr indent="-175243" lvl="0" marL="175243" rtl="0" algn="l">
              <a:lnSpc>
                <a:spcPct val="100000"/>
              </a:lnSpc>
              <a:spcBef>
                <a:spcPts val="0"/>
              </a:spcBef>
              <a:spcAft>
                <a:spcPts val="0"/>
              </a:spcAft>
              <a:buClr>
                <a:schemeClr val="dk1"/>
              </a:buClr>
              <a:buSzPts val="1200"/>
              <a:buFont typeface="Arial"/>
              <a:buChar char="•"/>
            </a:pPr>
            <a:r>
              <a:rPr lang="en-US"/>
              <a:t>Qualified, Not Selected:  Applicants who make it to the Further Consideration status, but do not get interviewed.</a:t>
            </a:r>
            <a:endParaRPr/>
          </a:p>
          <a:p>
            <a:pPr indent="-175243" lvl="0" marL="175243" rtl="0" algn="l">
              <a:lnSpc>
                <a:spcPct val="100000"/>
              </a:lnSpc>
              <a:spcBef>
                <a:spcPts val="0"/>
              </a:spcBef>
              <a:spcAft>
                <a:spcPts val="0"/>
              </a:spcAft>
              <a:buClr>
                <a:schemeClr val="dk1"/>
              </a:buClr>
              <a:buSzPts val="1200"/>
              <a:buFont typeface="Arial"/>
              <a:buChar char="•"/>
            </a:pPr>
            <a:r>
              <a:rPr lang="en-US"/>
              <a:t>Under Review by Hiring Department:  All Applicants considered for review and approval by the Dean. This status is given as soon as they apply</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36" name="Google Shape;43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Explain why you would use each status.  See list below.</a:t>
            </a:r>
            <a:endParaRPr/>
          </a:p>
          <a:p>
            <a:pPr indent="-175243" lvl="0" marL="175243" rtl="0" algn="l">
              <a:lnSpc>
                <a:spcPct val="100000"/>
              </a:lnSpc>
              <a:spcBef>
                <a:spcPts val="0"/>
              </a:spcBef>
              <a:spcAft>
                <a:spcPts val="0"/>
              </a:spcAft>
              <a:buClr>
                <a:schemeClr val="dk1"/>
              </a:buClr>
              <a:buSzPts val="1200"/>
              <a:buFont typeface="Arial"/>
              <a:buChar char="•"/>
            </a:pPr>
            <a:r>
              <a:rPr lang="en-US"/>
              <a:t>Declined Interview:  An applicant who was approved for interview, but declined after being contacted by the Department.  </a:t>
            </a:r>
            <a:endParaRPr/>
          </a:p>
          <a:p>
            <a:pPr indent="-175243" lvl="0" marL="175243" rtl="0" algn="l">
              <a:lnSpc>
                <a:spcPct val="100000"/>
              </a:lnSpc>
              <a:spcBef>
                <a:spcPts val="0"/>
              </a:spcBef>
              <a:spcAft>
                <a:spcPts val="0"/>
              </a:spcAft>
              <a:buClr>
                <a:schemeClr val="dk1"/>
              </a:buClr>
              <a:buSzPts val="1200"/>
              <a:buFont typeface="Arial"/>
              <a:buChar char="•"/>
            </a:pPr>
            <a:r>
              <a:rPr lang="en-US"/>
              <a:t>Interviewed, Not Selected:  Applicants who are interviewed but not hired.</a:t>
            </a:r>
            <a:endParaRPr/>
          </a:p>
          <a:p>
            <a:pPr indent="-175243" lvl="0" marL="175243" rtl="0" algn="l">
              <a:lnSpc>
                <a:spcPct val="100000"/>
              </a:lnSpc>
              <a:spcBef>
                <a:spcPts val="0"/>
              </a:spcBef>
              <a:spcAft>
                <a:spcPts val="0"/>
              </a:spcAft>
              <a:buClr>
                <a:schemeClr val="dk1"/>
              </a:buClr>
              <a:buSzPts val="1200"/>
              <a:buFont typeface="Arial"/>
              <a:buChar char="•"/>
            </a:pPr>
            <a:r>
              <a:rPr lang="en-US"/>
              <a:t>Offer Declined:  Applicants who are interviewed and offered the position but decline.</a:t>
            </a:r>
            <a:endParaRPr/>
          </a:p>
          <a:p>
            <a:pPr indent="-175243" lvl="0" marL="175243" rtl="0" algn="l">
              <a:lnSpc>
                <a:spcPct val="100000"/>
              </a:lnSpc>
              <a:spcBef>
                <a:spcPts val="0"/>
              </a:spcBef>
              <a:spcAft>
                <a:spcPts val="0"/>
              </a:spcAft>
              <a:buClr>
                <a:schemeClr val="dk1"/>
              </a:buClr>
              <a:buSzPts val="1200"/>
              <a:buFont typeface="Arial"/>
              <a:buChar char="•"/>
            </a:pPr>
            <a:r>
              <a:rPr lang="en-US"/>
              <a:t>Recommend for Hire:  The Applicant for who an offer of employment will be extended.</a:t>
            </a:r>
            <a:endParaRPr/>
          </a:p>
          <a:p>
            <a:pPr indent="-175243" lvl="0" marL="175243" rtl="0" algn="l">
              <a:lnSpc>
                <a:spcPct val="100000"/>
              </a:lnSpc>
              <a:spcBef>
                <a:spcPts val="0"/>
              </a:spcBef>
              <a:spcAft>
                <a:spcPts val="0"/>
              </a:spcAft>
              <a:buClr>
                <a:schemeClr val="dk1"/>
              </a:buClr>
              <a:buSzPts val="1200"/>
              <a:buFont typeface="Arial"/>
              <a:buChar char="•"/>
            </a:pPr>
            <a:r>
              <a:rPr lang="en-US"/>
              <a:t>Recommend for Interview:  Applicants chosen by the Department to be interviewed.</a:t>
            </a:r>
            <a:endParaRPr/>
          </a:p>
          <a:p>
            <a:pPr indent="-175243" lvl="0" marL="175243" rtl="0" algn="l">
              <a:lnSpc>
                <a:spcPct val="100000"/>
              </a:lnSpc>
              <a:spcBef>
                <a:spcPts val="0"/>
              </a:spcBef>
              <a:spcAft>
                <a:spcPts val="0"/>
              </a:spcAft>
              <a:buClr>
                <a:schemeClr val="dk1"/>
              </a:buClr>
              <a:buSzPts val="1200"/>
              <a:buFont typeface="Arial"/>
              <a:buChar char="•"/>
            </a:pPr>
            <a:r>
              <a:rPr lang="en-US"/>
              <a:t>Approved for Interview:  Owned by Approvers and only used for Faculty positions.  </a:t>
            </a:r>
            <a:endParaRPr/>
          </a:p>
          <a:p>
            <a:pPr indent="-175241" lvl="1" marL="642556" rtl="0" algn="l">
              <a:lnSpc>
                <a:spcPct val="100000"/>
              </a:lnSpc>
              <a:spcBef>
                <a:spcPts val="0"/>
              </a:spcBef>
              <a:spcAft>
                <a:spcPts val="0"/>
              </a:spcAft>
              <a:buClr>
                <a:schemeClr val="dk1"/>
              </a:buClr>
              <a:buSzPts val="1200"/>
              <a:buFont typeface="Arial"/>
              <a:buChar char="•"/>
            </a:pPr>
            <a:r>
              <a:rPr lang="en-US"/>
              <a:t>The Dean will change applicants that were at a status of “Recommend for Interview” to “Approved for Interview” if they approve of having those applicants interviewed.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43" name="Google Shape;44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5243" lvl="0" marL="175243" rtl="0" algn="l">
              <a:lnSpc>
                <a:spcPct val="100000"/>
              </a:lnSpc>
              <a:spcBef>
                <a:spcPts val="0"/>
              </a:spcBef>
              <a:spcAft>
                <a:spcPts val="0"/>
              </a:spcAft>
              <a:buClr>
                <a:schemeClr val="dk1"/>
              </a:buClr>
              <a:buSzPts val="1200"/>
              <a:buFont typeface="Arial"/>
              <a:buChar char="•"/>
            </a:pPr>
            <a:r>
              <a:rPr lang="en-US"/>
              <a:t>When you log into the Applicant Tracking Module, you will be able to see the postings of your department.  </a:t>
            </a:r>
            <a:endParaRPr/>
          </a:p>
          <a:p>
            <a:pPr indent="-175243" lvl="0" marL="175243" rtl="0" algn="l">
              <a:lnSpc>
                <a:spcPct val="100000"/>
              </a:lnSpc>
              <a:spcBef>
                <a:spcPts val="0"/>
              </a:spcBef>
              <a:spcAft>
                <a:spcPts val="0"/>
              </a:spcAft>
              <a:buClr>
                <a:schemeClr val="dk1"/>
              </a:buClr>
              <a:buSzPts val="1200"/>
              <a:buFont typeface="Arial"/>
              <a:buChar char="•"/>
            </a:pPr>
            <a:r>
              <a:rPr lang="en-US"/>
              <a:t>Click the Actions button at the end of the row of the posting you wish to view, and then select “View Applicants”.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50" name="Google Shape;45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5243" lvl="0" marL="175243" rtl="0" algn="l">
              <a:lnSpc>
                <a:spcPct val="100000"/>
              </a:lnSpc>
              <a:spcBef>
                <a:spcPts val="0"/>
              </a:spcBef>
              <a:spcAft>
                <a:spcPts val="0"/>
              </a:spcAft>
              <a:buClr>
                <a:schemeClr val="dk1"/>
              </a:buClr>
              <a:buSzPts val="1200"/>
              <a:buFont typeface="Arial"/>
              <a:buChar char="•"/>
            </a:pPr>
            <a:r>
              <a:rPr lang="en-US"/>
              <a:t>Once the applicants for the position have opened, click the Action box at the end of the row. </a:t>
            </a:r>
            <a:endParaRPr/>
          </a:p>
          <a:p>
            <a:pPr indent="-175243" lvl="0" marL="175243" rtl="0" algn="l">
              <a:lnSpc>
                <a:spcPct val="100000"/>
              </a:lnSpc>
              <a:spcBef>
                <a:spcPts val="0"/>
              </a:spcBef>
              <a:spcAft>
                <a:spcPts val="0"/>
              </a:spcAft>
              <a:buClr>
                <a:schemeClr val="dk1"/>
              </a:buClr>
              <a:buSzPts val="1200"/>
              <a:buFont typeface="Arial"/>
              <a:buChar char="•"/>
            </a:pPr>
            <a:r>
              <a:rPr lang="en-US"/>
              <a:t>Click on “View Application”.</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59" name="Google Shape;45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5243" lvl="0" marL="175243" rtl="0" algn="l">
              <a:lnSpc>
                <a:spcPct val="100000"/>
              </a:lnSpc>
              <a:spcBef>
                <a:spcPts val="0"/>
              </a:spcBef>
              <a:spcAft>
                <a:spcPts val="0"/>
              </a:spcAft>
              <a:buClr>
                <a:schemeClr val="dk1"/>
              </a:buClr>
              <a:buSzPts val="1200"/>
              <a:buFont typeface="Arial"/>
              <a:buChar char="•"/>
            </a:pPr>
            <a:r>
              <a:rPr lang="en-US"/>
              <a:t>Click the drop-down arrow beside the “Take Action On Job Application” button to see a list of the “Workflow Actions”.  </a:t>
            </a:r>
            <a:endParaRPr/>
          </a:p>
          <a:p>
            <a:pPr indent="-175243" lvl="0" marL="175243" rtl="0" algn="l">
              <a:lnSpc>
                <a:spcPct val="100000"/>
              </a:lnSpc>
              <a:spcBef>
                <a:spcPts val="0"/>
              </a:spcBef>
              <a:spcAft>
                <a:spcPts val="0"/>
              </a:spcAft>
              <a:buClr>
                <a:schemeClr val="dk1"/>
              </a:buClr>
              <a:buSzPts val="1200"/>
              <a:buFont typeface="Arial"/>
              <a:buChar char="•"/>
            </a:pPr>
            <a:r>
              <a:rPr lang="en-US"/>
              <a:t>Then transition the applicant accordingly.  </a:t>
            </a:r>
            <a:endParaRPr/>
          </a:p>
          <a:p>
            <a:pPr indent="-175243" lvl="0" marL="175243" rtl="0" algn="l">
              <a:lnSpc>
                <a:spcPct val="100000"/>
              </a:lnSpc>
              <a:spcBef>
                <a:spcPts val="0"/>
              </a:spcBef>
              <a:spcAft>
                <a:spcPts val="0"/>
              </a:spcAft>
              <a:buClr>
                <a:schemeClr val="dk1"/>
              </a:buClr>
              <a:buSzPts val="1200"/>
              <a:buFont typeface="Arial"/>
              <a:buChar char="•"/>
            </a:pPr>
            <a:r>
              <a:rPr lang="en-US"/>
              <a:t>Both the Faculty and EPA Staff User Guides have more information about when to use what status.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68" name="Google Shape;46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2" name="Google Shape;48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75" name="Google Shape;17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You can create a PDF file that includes the applications and documents from all of the active applicants.  </a:t>
            </a:r>
            <a:endParaRPr/>
          </a:p>
          <a:p>
            <a:pPr indent="-175243" lvl="0" marL="175243" rtl="0" algn="l">
              <a:lnSpc>
                <a:spcPct val="100000"/>
              </a:lnSpc>
              <a:spcBef>
                <a:spcPts val="0"/>
              </a:spcBef>
              <a:spcAft>
                <a:spcPts val="0"/>
              </a:spcAft>
              <a:buClr>
                <a:schemeClr val="dk1"/>
              </a:buClr>
              <a:buSzPts val="1200"/>
              <a:buFont typeface="Arial"/>
              <a:buChar char="•"/>
            </a:pPr>
            <a:r>
              <a:rPr lang="en-US"/>
              <a:t>Click the box on the left hand side in the gray menu bar. This will check the boxes beside each name.  </a:t>
            </a:r>
            <a:endParaRPr/>
          </a:p>
          <a:p>
            <a:pPr indent="-175243" lvl="0" marL="175243" rtl="0" algn="l">
              <a:lnSpc>
                <a:spcPct val="100000"/>
              </a:lnSpc>
              <a:spcBef>
                <a:spcPts val="0"/>
              </a:spcBef>
              <a:spcAft>
                <a:spcPts val="0"/>
              </a:spcAft>
              <a:buClr>
                <a:schemeClr val="dk1"/>
              </a:buClr>
              <a:buSzPts val="1200"/>
              <a:buFont typeface="Arial"/>
              <a:buChar char="•"/>
            </a:pPr>
            <a:r>
              <a:rPr lang="en-US"/>
              <a:t>Click on Actions.  Clicking the Actions button beings up the menu to the left.  </a:t>
            </a:r>
            <a:endParaRPr/>
          </a:p>
          <a:p>
            <a:pPr indent="-175243" lvl="0" marL="175243" rtl="0" algn="l">
              <a:lnSpc>
                <a:spcPct val="100000"/>
              </a:lnSpc>
              <a:spcBef>
                <a:spcPts val="0"/>
              </a:spcBef>
              <a:spcAft>
                <a:spcPts val="0"/>
              </a:spcAft>
              <a:buClr>
                <a:schemeClr val="dk1"/>
              </a:buClr>
              <a:buSzPts val="1200"/>
              <a:buFont typeface="Arial"/>
              <a:buChar char="•"/>
            </a:pPr>
            <a:r>
              <a:rPr lang="en-US"/>
              <a:t>“Download Applications as PDF” is the option you need to choose.  Then you have the ability to select the document types you would like to view.  The default option is “Application and All Documents”.  </a:t>
            </a:r>
            <a:endParaRPr/>
          </a:p>
          <a:p>
            <a:pPr indent="-175243" lvl="0" marL="175243" rtl="0" algn="l">
              <a:lnSpc>
                <a:spcPct val="100000"/>
              </a:lnSpc>
              <a:spcBef>
                <a:spcPts val="0"/>
              </a:spcBef>
              <a:spcAft>
                <a:spcPts val="0"/>
              </a:spcAft>
              <a:buClr>
                <a:schemeClr val="dk1"/>
              </a:buClr>
              <a:buSzPts val="1200"/>
              <a:buFont typeface="Arial"/>
              <a:buChar char="•"/>
            </a:pPr>
            <a:r>
              <a:rPr lang="en-US"/>
              <a:t>Click the Submit button.  The PDF file will open in the same window.  You can save the PDF to your computer or print it out.  To get back to NinerTalent, use your Internet browser's back button.</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90" name="Google Shape;49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5243" lvl="0" marL="175243" rtl="0" algn="l">
              <a:lnSpc>
                <a:spcPct val="100000"/>
              </a:lnSpc>
              <a:spcBef>
                <a:spcPts val="0"/>
              </a:spcBef>
              <a:spcAft>
                <a:spcPts val="0"/>
              </a:spcAft>
              <a:buClr>
                <a:schemeClr val="dk1"/>
              </a:buClr>
              <a:buSzPts val="1200"/>
              <a:buFont typeface="Arial"/>
              <a:buChar char="•"/>
            </a:pPr>
            <a:r>
              <a:rPr lang="en-US"/>
              <a:t>Click the box on the left hand side by the applicants you would like to move in the workflow.  </a:t>
            </a:r>
            <a:endParaRPr/>
          </a:p>
          <a:p>
            <a:pPr indent="-175243" lvl="0" marL="175243" rtl="0" algn="l">
              <a:lnSpc>
                <a:spcPct val="100000"/>
              </a:lnSpc>
              <a:spcBef>
                <a:spcPts val="0"/>
              </a:spcBef>
              <a:spcAft>
                <a:spcPts val="0"/>
              </a:spcAft>
              <a:buClr>
                <a:schemeClr val="dk1"/>
              </a:buClr>
              <a:buSzPts val="1200"/>
              <a:buFont typeface="Arial"/>
              <a:buChar char="•"/>
            </a:pPr>
            <a:r>
              <a:rPr lang="en-US"/>
              <a:t>You should only click on applicants that you would like to move to the same status.  </a:t>
            </a:r>
            <a:endParaRPr/>
          </a:p>
          <a:p>
            <a:pPr indent="-175243" lvl="0" marL="175243" rtl="0" algn="l">
              <a:lnSpc>
                <a:spcPct val="100000"/>
              </a:lnSpc>
              <a:spcBef>
                <a:spcPts val="0"/>
              </a:spcBef>
              <a:spcAft>
                <a:spcPts val="0"/>
              </a:spcAft>
              <a:buClr>
                <a:schemeClr val="dk1"/>
              </a:buClr>
              <a:buSzPts val="1200"/>
              <a:buFont typeface="Arial"/>
              <a:buChar char="•"/>
            </a:pPr>
            <a:r>
              <a:rPr lang="en-US"/>
              <a:t>Then click the Actions button at the top and select “Move in Workflow.”</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508" name="Google Shape;50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Then choose the workflow state from the drop down menu.</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520" name="Google Shape;52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30" name="Google Shape;53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37" name="Google Shape;537;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44" name="Google Shape;54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54" name="Google Shape;55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61" name="Google Shape;56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68" name="Google Shape;56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75" name="Google Shape;57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2" name="Google Shape;18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82" name="Google Shape;58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89" name="Google Shape;589;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98" name="Google Shape;59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07" name="Google Shape;60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16" name="Google Shape;616;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26" name="Google Shape;626;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37" name="Google Shape;637;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44" name="Google Shape;644;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51" name="Google Shape;651;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58" name="Google Shape;65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0" name="Google Shape;19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65" name="Google Shape;665;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7" name="Google Shape;19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4" name="Google Shape;2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1" name="Google Shape;21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9" name="Google Shape;19;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0" name="Google Shape;20;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7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76" name="Google Shape;76;p7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77" name="Google Shape;77;p7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623094" y="370682"/>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7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82" name="Google Shape;82;p7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83" name="Google Shape;83;p7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66"/>
          <p:cNvSpPr txBox="1"/>
          <p:nvPr>
            <p:ph type="ctrTitle"/>
          </p:nvPr>
        </p:nvSpPr>
        <p:spPr>
          <a:xfrm>
            <a:off x="1143000" y="1122363"/>
            <a:ext cx="6858000" cy="2387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66"/>
          <p:cNvSpPr txBox="1"/>
          <p:nvPr>
            <p:ph idx="1" type="subTitle"/>
          </p:nvPr>
        </p:nvSpPr>
        <p:spPr>
          <a:xfrm>
            <a:off x="1143000" y="3602039"/>
            <a:ext cx="6858000" cy="16556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3" name="Google Shape;93;p66"/>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66"/>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66"/>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76"/>
          <p:cNvSpPr txBox="1"/>
          <p:nvPr>
            <p:ph type="title"/>
          </p:nvPr>
        </p:nvSpPr>
        <p:spPr>
          <a:xfrm>
            <a:off x="628650" y="365125"/>
            <a:ext cx="7886700" cy="1325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76"/>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p76"/>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76"/>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1" name="Shape 101"/>
        <p:cNvGrpSpPr/>
        <p:nvPr/>
      </p:nvGrpSpPr>
      <p:grpSpPr>
        <a:xfrm>
          <a:off x="0" y="0"/>
          <a:ext cx="0" cy="0"/>
          <a:chOff x="0" y="0"/>
          <a:chExt cx="0" cy="0"/>
        </a:xfrm>
      </p:grpSpPr>
      <p:sp>
        <p:nvSpPr>
          <p:cNvPr id="102" name="Google Shape;102;p77"/>
          <p:cNvSpPr txBox="1"/>
          <p:nvPr>
            <p:ph type="title"/>
          </p:nvPr>
        </p:nvSpPr>
        <p:spPr>
          <a:xfrm>
            <a:off x="623888" y="1709737"/>
            <a:ext cx="7886700" cy="28528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77"/>
          <p:cNvSpPr txBox="1"/>
          <p:nvPr>
            <p:ph idx="1" type="body"/>
          </p:nvPr>
        </p:nvSpPr>
        <p:spPr>
          <a:xfrm>
            <a:off x="623888" y="4589463"/>
            <a:ext cx="7886700" cy="1500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04" name="Google Shape;104;p77"/>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77"/>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77"/>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 name="Shape 107"/>
        <p:cNvGrpSpPr/>
        <p:nvPr/>
      </p:nvGrpSpPr>
      <p:grpSpPr>
        <a:xfrm>
          <a:off x="0" y="0"/>
          <a:ext cx="0" cy="0"/>
          <a:chOff x="0" y="0"/>
          <a:chExt cx="0" cy="0"/>
        </a:xfrm>
      </p:grpSpPr>
      <p:sp>
        <p:nvSpPr>
          <p:cNvPr id="108" name="Google Shape;108;p78"/>
          <p:cNvSpPr txBox="1"/>
          <p:nvPr>
            <p:ph type="title"/>
          </p:nvPr>
        </p:nvSpPr>
        <p:spPr>
          <a:xfrm>
            <a:off x="628650" y="365125"/>
            <a:ext cx="7886700" cy="1325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78"/>
          <p:cNvSpPr txBox="1"/>
          <p:nvPr>
            <p:ph idx="1" type="body"/>
          </p:nvPr>
        </p:nvSpPr>
        <p:spPr>
          <a:xfrm>
            <a:off x="628650" y="1825625"/>
            <a:ext cx="3886200" cy="4351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78"/>
          <p:cNvSpPr txBox="1"/>
          <p:nvPr>
            <p:ph idx="2" type="body"/>
          </p:nvPr>
        </p:nvSpPr>
        <p:spPr>
          <a:xfrm>
            <a:off x="4629150" y="1825625"/>
            <a:ext cx="3886200" cy="4351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78"/>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78"/>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78"/>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79"/>
          <p:cNvSpPr txBox="1"/>
          <p:nvPr>
            <p:ph type="title"/>
          </p:nvPr>
        </p:nvSpPr>
        <p:spPr>
          <a:xfrm>
            <a:off x="629841" y="365125"/>
            <a:ext cx="7886700" cy="1325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p79"/>
          <p:cNvSpPr txBox="1"/>
          <p:nvPr>
            <p:ph idx="1" type="body"/>
          </p:nvPr>
        </p:nvSpPr>
        <p:spPr>
          <a:xfrm>
            <a:off x="629841" y="1681163"/>
            <a:ext cx="3868500" cy="824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7" name="Google Shape;117;p79"/>
          <p:cNvSpPr txBox="1"/>
          <p:nvPr>
            <p:ph idx="2" type="body"/>
          </p:nvPr>
        </p:nvSpPr>
        <p:spPr>
          <a:xfrm>
            <a:off x="629841" y="2505075"/>
            <a:ext cx="3868500" cy="3684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79"/>
          <p:cNvSpPr txBox="1"/>
          <p:nvPr>
            <p:ph idx="3" type="body"/>
          </p:nvPr>
        </p:nvSpPr>
        <p:spPr>
          <a:xfrm>
            <a:off x="4629150" y="1681163"/>
            <a:ext cx="3887400" cy="824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9" name="Google Shape;119;p79"/>
          <p:cNvSpPr txBox="1"/>
          <p:nvPr>
            <p:ph idx="4" type="body"/>
          </p:nvPr>
        </p:nvSpPr>
        <p:spPr>
          <a:xfrm>
            <a:off x="4629150" y="2505075"/>
            <a:ext cx="3887400" cy="3684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79"/>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79"/>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p79"/>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80"/>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80"/>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80"/>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81"/>
          <p:cNvSpPr txBox="1"/>
          <p:nvPr>
            <p:ph type="title"/>
          </p:nvPr>
        </p:nvSpPr>
        <p:spPr>
          <a:xfrm>
            <a:off x="629841" y="457200"/>
            <a:ext cx="2949000" cy="16004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p81"/>
          <p:cNvSpPr txBox="1"/>
          <p:nvPr>
            <p:ph idx="1" type="body"/>
          </p:nvPr>
        </p:nvSpPr>
        <p:spPr>
          <a:xfrm>
            <a:off x="3887391" y="987425"/>
            <a:ext cx="4629300" cy="48736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30" name="Google Shape;130;p81"/>
          <p:cNvSpPr txBox="1"/>
          <p:nvPr>
            <p:ph idx="2" type="body"/>
          </p:nvPr>
        </p:nvSpPr>
        <p:spPr>
          <a:xfrm>
            <a:off x="629841" y="2057400"/>
            <a:ext cx="2949000" cy="3811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31" name="Google Shape;131;p81"/>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p81"/>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p81"/>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82"/>
          <p:cNvSpPr txBox="1"/>
          <p:nvPr>
            <p:ph type="title"/>
          </p:nvPr>
        </p:nvSpPr>
        <p:spPr>
          <a:xfrm>
            <a:off x="629841" y="457200"/>
            <a:ext cx="2949000" cy="16004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p82"/>
          <p:cNvSpPr/>
          <p:nvPr>
            <p:ph idx="2" type="pic"/>
          </p:nvPr>
        </p:nvSpPr>
        <p:spPr>
          <a:xfrm>
            <a:off x="3887391" y="987425"/>
            <a:ext cx="4629300" cy="4873600"/>
          </a:xfrm>
          <a:prstGeom prst="rect">
            <a:avLst/>
          </a:prstGeom>
          <a:noFill/>
          <a:ln>
            <a:noFill/>
          </a:ln>
        </p:spPr>
      </p:sp>
      <p:sp>
        <p:nvSpPr>
          <p:cNvPr id="137" name="Google Shape;137;p82"/>
          <p:cNvSpPr txBox="1"/>
          <p:nvPr>
            <p:ph idx="1" type="body"/>
          </p:nvPr>
        </p:nvSpPr>
        <p:spPr>
          <a:xfrm>
            <a:off x="629841" y="2057400"/>
            <a:ext cx="2949000" cy="3811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38" name="Google Shape;138;p82"/>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9" name="Google Shape;139;p82"/>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0" name="Google Shape;140;p82"/>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6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24" name="Google Shape;24;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5" name="Google Shape;25;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6" name="Google Shape;26;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83"/>
          <p:cNvSpPr txBox="1"/>
          <p:nvPr>
            <p:ph type="title"/>
          </p:nvPr>
        </p:nvSpPr>
        <p:spPr>
          <a:xfrm>
            <a:off x="628650" y="365125"/>
            <a:ext cx="7886700" cy="1325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p83"/>
          <p:cNvSpPr txBox="1"/>
          <p:nvPr>
            <p:ph idx="1" type="body"/>
          </p:nvPr>
        </p:nvSpPr>
        <p:spPr>
          <a:xfrm rot="5400000">
            <a:off x="2396400" y="57875"/>
            <a:ext cx="43512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p83"/>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5" name="Google Shape;145;p83"/>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83"/>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84"/>
          <p:cNvSpPr txBox="1"/>
          <p:nvPr>
            <p:ph type="title"/>
          </p:nvPr>
        </p:nvSpPr>
        <p:spPr>
          <a:xfrm rot="5400000">
            <a:off x="4623550" y="2285325"/>
            <a:ext cx="5812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84"/>
          <p:cNvSpPr txBox="1"/>
          <p:nvPr>
            <p:ph idx="1" type="body"/>
          </p:nvPr>
        </p:nvSpPr>
        <p:spPr>
          <a:xfrm rot="5400000">
            <a:off x="622975" y="370725"/>
            <a:ext cx="5812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84"/>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84"/>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2" name="Google Shape;152;p84"/>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0" name="Google Shape;30;p7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1" name="Google Shape;31;p7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6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2400"/>
              <a:buNone/>
              <a:defRPr sz="1800">
                <a:solidFill>
                  <a:srgbClr val="888888"/>
                </a:solidFill>
              </a:defRPr>
            </a:lvl1pPr>
            <a:lvl2pPr indent="-228600" lvl="1" marL="914400" algn="l">
              <a:lnSpc>
                <a:spcPct val="90000"/>
              </a:lnSpc>
              <a:spcBef>
                <a:spcPts val="375"/>
              </a:spcBef>
              <a:spcAft>
                <a:spcPts val="0"/>
              </a:spcAft>
              <a:buClr>
                <a:srgbClr val="888888"/>
              </a:buClr>
              <a:buSzPts val="2000"/>
              <a:buNone/>
              <a:defRPr sz="1500">
                <a:solidFill>
                  <a:srgbClr val="888888"/>
                </a:solidFill>
              </a:defRPr>
            </a:lvl2pPr>
            <a:lvl3pPr indent="-228600" lvl="2" marL="1371600" algn="l">
              <a:lnSpc>
                <a:spcPct val="90000"/>
              </a:lnSpc>
              <a:spcBef>
                <a:spcPts val="375"/>
              </a:spcBef>
              <a:spcAft>
                <a:spcPts val="0"/>
              </a:spcAft>
              <a:buClr>
                <a:srgbClr val="888888"/>
              </a:buClr>
              <a:buSzPts val="1800"/>
              <a:buNone/>
              <a:defRPr sz="1350">
                <a:solidFill>
                  <a:srgbClr val="888888"/>
                </a:solidFill>
              </a:defRPr>
            </a:lvl3pPr>
            <a:lvl4pPr indent="-228600" lvl="3" marL="1828800" algn="l">
              <a:lnSpc>
                <a:spcPct val="90000"/>
              </a:lnSpc>
              <a:spcBef>
                <a:spcPts val="375"/>
              </a:spcBef>
              <a:spcAft>
                <a:spcPts val="0"/>
              </a:spcAft>
              <a:buClr>
                <a:srgbClr val="888888"/>
              </a:buClr>
              <a:buSzPts val="1600"/>
              <a:buNone/>
              <a:defRPr sz="1200">
                <a:solidFill>
                  <a:srgbClr val="888888"/>
                </a:solidFill>
              </a:defRPr>
            </a:lvl4pPr>
            <a:lvl5pPr indent="-228600" lvl="4" marL="2286000" algn="l">
              <a:lnSpc>
                <a:spcPct val="90000"/>
              </a:lnSpc>
              <a:spcBef>
                <a:spcPts val="375"/>
              </a:spcBef>
              <a:spcAft>
                <a:spcPts val="0"/>
              </a:spcAft>
              <a:buClr>
                <a:srgbClr val="888888"/>
              </a:buClr>
              <a:buSzPts val="1600"/>
              <a:buNone/>
              <a:defRPr sz="1200">
                <a:solidFill>
                  <a:srgbClr val="888888"/>
                </a:solidFill>
              </a:defRPr>
            </a:lvl5pPr>
            <a:lvl6pPr indent="-228600" lvl="5" marL="2743200" algn="l">
              <a:lnSpc>
                <a:spcPct val="90000"/>
              </a:lnSpc>
              <a:spcBef>
                <a:spcPts val="375"/>
              </a:spcBef>
              <a:spcAft>
                <a:spcPts val="0"/>
              </a:spcAft>
              <a:buClr>
                <a:srgbClr val="888888"/>
              </a:buClr>
              <a:buSzPts val="1600"/>
              <a:buNone/>
              <a:defRPr sz="1200">
                <a:solidFill>
                  <a:srgbClr val="888888"/>
                </a:solidFill>
              </a:defRPr>
            </a:lvl6pPr>
            <a:lvl7pPr indent="-228600" lvl="6" marL="3200400" algn="l">
              <a:lnSpc>
                <a:spcPct val="90000"/>
              </a:lnSpc>
              <a:spcBef>
                <a:spcPts val="375"/>
              </a:spcBef>
              <a:spcAft>
                <a:spcPts val="0"/>
              </a:spcAft>
              <a:buClr>
                <a:srgbClr val="888888"/>
              </a:buClr>
              <a:buSzPts val="1600"/>
              <a:buNone/>
              <a:defRPr sz="1200">
                <a:solidFill>
                  <a:srgbClr val="888888"/>
                </a:solidFill>
              </a:defRPr>
            </a:lvl7pPr>
            <a:lvl8pPr indent="-228600" lvl="7" marL="3657600" algn="l">
              <a:lnSpc>
                <a:spcPct val="90000"/>
              </a:lnSpc>
              <a:spcBef>
                <a:spcPts val="375"/>
              </a:spcBef>
              <a:spcAft>
                <a:spcPts val="0"/>
              </a:spcAft>
              <a:buClr>
                <a:srgbClr val="888888"/>
              </a:buClr>
              <a:buSzPts val="1600"/>
              <a:buNone/>
              <a:defRPr sz="1200">
                <a:solidFill>
                  <a:srgbClr val="888888"/>
                </a:solidFill>
              </a:defRPr>
            </a:lvl8pPr>
            <a:lvl9pPr indent="-228600" lvl="8" marL="4114800" algn="l">
              <a:lnSpc>
                <a:spcPct val="90000"/>
              </a:lnSpc>
              <a:spcBef>
                <a:spcPts val="375"/>
              </a:spcBef>
              <a:spcAft>
                <a:spcPts val="0"/>
              </a:spcAft>
              <a:buClr>
                <a:srgbClr val="888888"/>
              </a:buClr>
              <a:buSzPts val="1600"/>
              <a:buNone/>
              <a:defRPr sz="1200">
                <a:solidFill>
                  <a:srgbClr val="888888"/>
                </a:solidFill>
              </a:defRPr>
            </a:lvl9pPr>
          </a:lstStyle>
          <a:p/>
        </p:txBody>
      </p:sp>
      <p:sp>
        <p:nvSpPr>
          <p:cNvPr id="35" name="Google Shape;35;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6" name="Google Shape;36;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7" name="Google Shape;37;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6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6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3" name="Google Shape;43;p6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4" name="Google Shape;44;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6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48" name="Google Shape;48;p6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6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50" name="Google Shape;50;p6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6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52" name="Google Shape;52;p6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53" name="Google Shape;53;p6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7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56" name="Google Shape;56;p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57" name="Google Shape;57;p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750"/>
              </a:spcBef>
              <a:spcAft>
                <a:spcPts val="0"/>
              </a:spcAft>
              <a:buClr>
                <a:schemeClr val="dk1"/>
              </a:buClr>
              <a:buSzPts val="3200"/>
              <a:buChar char="•"/>
              <a:defRPr sz="2400"/>
            </a:lvl1pPr>
            <a:lvl2pPr indent="-406400" lvl="1" marL="914400" algn="l">
              <a:lnSpc>
                <a:spcPct val="90000"/>
              </a:lnSpc>
              <a:spcBef>
                <a:spcPts val="375"/>
              </a:spcBef>
              <a:spcAft>
                <a:spcPts val="0"/>
              </a:spcAft>
              <a:buClr>
                <a:schemeClr val="dk1"/>
              </a:buClr>
              <a:buSzPts val="2800"/>
              <a:buChar char="•"/>
              <a:defRPr sz="2100"/>
            </a:lvl2pPr>
            <a:lvl3pPr indent="-381000" lvl="2" marL="1371600" algn="l">
              <a:lnSpc>
                <a:spcPct val="90000"/>
              </a:lnSpc>
              <a:spcBef>
                <a:spcPts val="375"/>
              </a:spcBef>
              <a:spcAft>
                <a:spcPts val="0"/>
              </a:spcAft>
              <a:buClr>
                <a:schemeClr val="dk1"/>
              </a:buClr>
              <a:buSzPts val="2400"/>
              <a:buChar char="•"/>
              <a:defRPr sz="1800"/>
            </a:lvl3pPr>
            <a:lvl4pPr indent="-355600" lvl="3" marL="1828800" algn="l">
              <a:lnSpc>
                <a:spcPct val="90000"/>
              </a:lnSpc>
              <a:spcBef>
                <a:spcPts val="375"/>
              </a:spcBef>
              <a:spcAft>
                <a:spcPts val="0"/>
              </a:spcAft>
              <a:buClr>
                <a:schemeClr val="dk1"/>
              </a:buClr>
              <a:buSzPts val="2000"/>
              <a:buChar char="•"/>
              <a:defRPr sz="1500"/>
            </a:lvl4pPr>
            <a:lvl5pPr indent="-355600" lvl="4" marL="2286000" algn="l">
              <a:lnSpc>
                <a:spcPct val="90000"/>
              </a:lnSpc>
              <a:spcBef>
                <a:spcPts val="375"/>
              </a:spcBef>
              <a:spcAft>
                <a:spcPts val="0"/>
              </a:spcAft>
              <a:buClr>
                <a:schemeClr val="dk1"/>
              </a:buClr>
              <a:buSzPts val="2000"/>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61" name="Google Shape;61;p7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62" name="Google Shape;62;p7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63" name="Google Shape;63;p7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64" name="Google Shape;64;p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3887391" y="987426"/>
            <a:ext cx="4629150" cy="4873625"/>
          </a:xfrm>
          <a:prstGeom prst="rect">
            <a:avLst/>
          </a:prstGeom>
          <a:noFill/>
          <a:ln>
            <a:noFill/>
          </a:ln>
        </p:spPr>
      </p:sp>
      <p:sp>
        <p:nvSpPr>
          <p:cNvPr id="68" name="Google Shape;68;p7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69" name="Google Shape;69;p7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70" name="Google Shape;70;p7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71" name="Google Shape;71;p7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9pPr>
          </a:lstStyle>
          <a:p/>
        </p:txBody>
      </p:sp>
      <p:sp>
        <p:nvSpPr>
          <p:cNvPr id="13" name="Google Shape;13;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9pPr>
          </a:lstStyle>
          <a:p/>
        </p:txBody>
      </p:sp>
      <p:sp>
        <p:nvSpPr>
          <p:cNvPr id="14" name="Google Shape;14;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65"/>
          <p:cNvSpPr txBox="1"/>
          <p:nvPr>
            <p:ph type="title"/>
          </p:nvPr>
        </p:nvSpPr>
        <p:spPr>
          <a:xfrm>
            <a:off x="628650" y="365125"/>
            <a:ext cx="7886700" cy="13256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65"/>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Google Shape;87;p65"/>
          <p:cNvSpPr txBox="1"/>
          <p:nvPr>
            <p:ph idx="10" type="dt"/>
          </p:nvPr>
        </p:nvSpPr>
        <p:spPr>
          <a:xfrm>
            <a:off x="628650" y="6356351"/>
            <a:ext cx="2057400" cy="365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8" name="Google Shape;88;p65"/>
          <p:cNvSpPr txBox="1"/>
          <p:nvPr>
            <p:ph idx="11" type="ftr"/>
          </p:nvPr>
        </p:nvSpPr>
        <p:spPr>
          <a:xfrm>
            <a:off x="3028950" y="6356351"/>
            <a:ext cx="3086100" cy="3652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9" name="Google Shape;89;p65"/>
          <p:cNvSpPr txBox="1"/>
          <p:nvPr>
            <p:ph idx="12" type="sldNum"/>
          </p:nvPr>
        </p:nvSpPr>
        <p:spPr>
          <a:xfrm>
            <a:off x="6457950" y="6356351"/>
            <a:ext cx="2057400" cy="365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hyperlink" Target="https://jobs.uncc.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jp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https://legal.charlotte.edu/legal-topics/employment-guidelines" TargetMode="External"/><Relationship Id="rId5" Type="http://schemas.openxmlformats.org/officeDocument/2006/relationships/hyperlink" Target="https://provost.charlotte.edu/academic-budget-hr/academic-personnel-procedures-handbook/" TargetMode="External"/><Relationship Id="rId6" Type="http://schemas.openxmlformats.org/officeDocument/2006/relationships/hyperlink" Target="https://advance.charlotte.edu/programming/programs/best-practices-inclusive-faculty-recruitment/" TargetMode="External"/><Relationship Id="rId7" Type="http://schemas.openxmlformats.org/officeDocument/2006/relationships/hyperlink" Target="https://advance.charlotte.edu/programming/programs/best-practices-inclusive-faculty-recruitment/" TargetMode="External"/><Relationship Id="rId8" Type="http://schemas.openxmlformats.org/officeDocument/2006/relationships/hyperlink" Target="https://advance.charlotte.edu/programming/programs/best-practices-inclusive-faculty-recruitme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jpg"/><Relationship Id="rId4" Type="http://schemas.openxmlformats.org/officeDocument/2006/relationships/image" Target="../media/image18.png"/><Relationship Id="rId5"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jp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jpg"/><Relationship Id="rId4" Type="http://schemas.openxmlformats.org/officeDocument/2006/relationships/hyperlink" Target="mailto:EPARecruitment@uncc.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jp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jp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jp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jp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jpg"/><Relationship Id="rId4" Type="http://schemas.openxmlformats.org/officeDocument/2006/relationships/image" Target="../media/image30.png"/><Relationship Id="rId5"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jp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jp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jp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7.jp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jpg"/><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hyperlink" Target="https://provost.charlotte.edu/academic-budget-hr/form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jpg"/><Relationship Id="rId4" Type="http://schemas.openxmlformats.org/officeDocument/2006/relationships/hyperlink" Target="mailto:faculty-recruit@uncc.ed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jp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jpg"/><Relationship Id="rId4" Type="http://schemas.openxmlformats.org/officeDocument/2006/relationships/image" Target="../media/image47.png"/><Relationship Id="rId5"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jp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jp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jp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7.jpg"/><Relationship Id="rId4" Type="http://schemas.openxmlformats.org/officeDocument/2006/relationships/hyperlink" Target="mailto:ninertalent@uncc.edu" TargetMode="External"/><Relationship Id="rId5" Type="http://schemas.openxmlformats.org/officeDocument/2006/relationships/hyperlink" Target="https://provost.charlotte.edu/faculty-staff-resources/academic-budget-personne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hyperlink" Target="https://jobs.charlotte.edu/hr/sessions/new"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7.jpg"/><Relationship Id="rId4" Type="http://schemas.openxmlformats.org/officeDocument/2006/relationships/hyperlink" Target="mailto:mawando@charlotte.edu" TargetMode="External"/><Relationship Id="rId5" Type="http://schemas.openxmlformats.org/officeDocument/2006/relationships/hyperlink" Target="mailto:cwebst15@charlotte.edu" TargetMode="External"/><Relationship Id="rId6" Type="http://schemas.openxmlformats.org/officeDocument/2006/relationships/hyperlink" Target="mailto:hftench@charlotte.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1"/>
          <p:cNvSpPr txBox="1"/>
          <p:nvPr/>
        </p:nvSpPr>
        <p:spPr>
          <a:xfrm>
            <a:off x="1143000" y="1699022"/>
            <a:ext cx="6858000" cy="1790700"/>
          </a:xfrm>
          <a:prstGeom prst="rect">
            <a:avLst/>
          </a:prstGeom>
          <a:noFill/>
          <a:ln>
            <a:noFill/>
          </a:ln>
        </p:spPr>
        <p:txBody>
          <a:bodyPr anchorCtr="0" anchor="ctr" bIns="34275" lIns="68550" spcFirstLastPara="1" rIns="68550" wrap="square" tIns="34275">
            <a:normAutofit fontScale="92500"/>
          </a:bodyPr>
          <a:lstStyle/>
          <a:p>
            <a:pPr indent="0" lvl="0" marL="0" marR="0" rtl="0" algn="ctr">
              <a:lnSpc>
                <a:spcPct val="90000"/>
              </a:lnSpc>
              <a:spcBef>
                <a:spcPts val="0"/>
              </a:spcBef>
              <a:spcAft>
                <a:spcPts val="0"/>
              </a:spcAft>
              <a:buClr>
                <a:srgbClr val="000000"/>
              </a:buClr>
              <a:buSzPct val="100000"/>
              <a:buFont typeface="Arial"/>
              <a:buNone/>
            </a:pPr>
            <a:r>
              <a:rPr b="0" i="0" lang="en-US" sz="6000" u="none" cap="none" strike="noStrike">
                <a:solidFill>
                  <a:srgbClr val="FFFFFF"/>
                </a:solidFill>
                <a:latin typeface="Oswald"/>
                <a:ea typeface="Oswald"/>
                <a:cs typeface="Oswald"/>
                <a:sym typeface="Oswald"/>
              </a:rPr>
              <a:t>Procedures for Hiring Faculty at UNC Charlotte</a:t>
            </a:r>
            <a:endParaRPr b="0" i="0" sz="1050" u="none" cap="none" strike="noStrike">
              <a:solidFill>
                <a:srgbClr val="000000"/>
              </a:solidFill>
              <a:latin typeface="Arial"/>
              <a:ea typeface="Arial"/>
              <a:cs typeface="Arial"/>
              <a:sym typeface="Arial"/>
            </a:endParaRPr>
          </a:p>
        </p:txBody>
      </p:sp>
      <p:sp>
        <p:nvSpPr>
          <p:cNvPr id="158" name="Google Shape;158;p1"/>
          <p:cNvSpPr txBox="1"/>
          <p:nvPr/>
        </p:nvSpPr>
        <p:spPr>
          <a:xfrm>
            <a:off x="1143000" y="3558778"/>
            <a:ext cx="6858000" cy="1241822"/>
          </a:xfrm>
          <a:prstGeom prst="rect">
            <a:avLst/>
          </a:prstGeom>
          <a:noFill/>
          <a:ln>
            <a:noFill/>
          </a:ln>
        </p:spPr>
        <p:txBody>
          <a:bodyPr anchorCtr="0" anchor="t" bIns="34275" lIns="68550" spcFirstLastPara="1" rIns="68550" wrap="square" tIns="34275">
            <a:normAutofit/>
          </a:bodyPr>
          <a:lstStyle/>
          <a:p>
            <a:pPr indent="-342900" lvl="0" marL="342900" marR="0" rtl="0" algn="ctr">
              <a:lnSpc>
                <a:spcPct val="100000"/>
              </a:lnSpc>
              <a:spcBef>
                <a:spcPts val="48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September 11, 2024</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48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Maxwell Awando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11"/>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21" name="Google Shape;221;p11"/>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Position Description</a:t>
            </a:r>
            <a:endParaRPr b="1" i="0" sz="4000" u="none" cap="none" strike="noStrike">
              <a:solidFill>
                <a:srgbClr val="00703C"/>
              </a:solidFill>
              <a:latin typeface="Arial"/>
              <a:ea typeface="Arial"/>
              <a:cs typeface="Arial"/>
              <a:sym typeface="Arial"/>
            </a:endParaRPr>
          </a:p>
        </p:txBody>
      </p:sp>
      <p:pic>
        <p:nvPicPr>
          <p:cNvPr id="222" name="Google Shape;222;p11"/>
          <p:cNvPicPr preferRelativeResize="0"/>
          <p:nvPr/>
        </p:nvPicPr>
        <p:blipFill rotWithShape="1">
          <a:blip r:embed="rId4">
            <a:alphaModFix/>
          </a:blip>
          <a:srcRect b="0" l="0" r="0" t="0"/>
          <a:stretch/>
        </p:blipFill>
        <p:spPr>
          <a:xfrm>
            <a:off x="457200" y="1361843"/>
            <a:ext cx="7717972" cy="2465131"/>
          </a:xfrm>
          <a:prstGeom prst="rect">
            <a:avLst/>
          </a:prstGeom>
          <a:noFill/>
          <a:ln>
            <a:noFill/>
          </a:ln>
        </p:spPr>
      </p:pic>
      <p:sp>
        <p:nvSpPr>
          <p:cNvPr id="223" name="Google Shape;223;p11"/>
          <p:cNvSpPr txBox="1"/>
          <p:nvPr/>
        </p:nvSpPr>
        <p:spPr>
          <a:xfrm>
            <a:off x="365464" y="4074807"/>
            <a:ext cx="8382000" cy="2249793"/>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Faculty -- View position library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Faculty Position Requests – View all position description actions (in process)	</a:t>
            </a:r>
            <a:endParaRPr b="0" i="0" sz="3200" u="none" cap="none" strike="noStrike">
              <a:solidFill>
                <a:srgbClr val="00703C"/>
              </a:solidFill>
              <a:latin typeface="Arial"/>
              <a:ea typeface="Arial"/>
              <a:cs typeface="Arial"/>
              <a:sym typeface="Arial"/>
            </a:endParaRPr>
          </a:p>
        </p:txBody>
      </p:sp>
      <p:sp>
        <p:nvSpPr>
          <p:cNvPr id="224" name="Google Shape;224;p11"/>
          <p:cNvSpPr/>
          <p:nvPr/>
        </p:nvSpPr>
        <p:spPr>
          <a:xfrm>
            <a:off x="805219" y="2116554"/>
            <a:ext cx="2286000" cy="908824"/>
          </a:xfrm>
          <a:prstGeom prst="wedgeRoundRectCallout">
            <a:avLst>
              <a:gd fmla="val 12101" name="adj1"/>
              <a:gd fmla="val 99517"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Position Descriptions</a:t>
            </a:r>
            <a:endParaRPr b="0" i="0" sz="1400" u="none" cap="none" strike="noStrike">
              <a:solidFill>
                <a:srgbClr val="000000"/>
              </a:solidFill>
              <a:latin typeface="Arial"/>
              <a:ea typeface="Arial"/>
              <a:cs typeface="Arial"/>
              <a:sym typeface="Arial"/>
            </a:endParaRPr>
          </a:p>
        </p:txBody>
      </p:sp>
      <p:sp>
        <p:nvSpPr>
          <p:cNvPr id="225" name="Google Shape;225;p11"/>
          <p:cNvSpPr/>
          <p:nvPr/>
        </p:nvSpPr>
        <p:spPr>
          <a:xfrm>
            <a:off x="1719943" y="3341291"/>
            <a:ext cx="1676400" cy="6096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6" name="Google Shape;226;p11"/>
          <p:cNvSpPr/>
          <p:nvPr/>
        </p:nvSpPr>
        <p:spPr>
          <a:xfrm>
            <a:off x="4060209" y="2295150"/>
            <a:ext cx="2971800" cy="908824"/>
          </a:xfrm>
          <a:prstGeom prst="wedgeRoundRectCallout">
            <a:avLst>
              <a:gd fmla="val -77387" name="adj1"/>
              <a:gd fmla="val 109794"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Faculty – </a:t>
            </a:r>
            <a:r>
              <a:rPr b="0" i="0" lang="en-US" sz="2100" u="none" cap="none" strike="noStrike">
                <a:solidFill>
                  <a:srgbClr val="000000"/>
                </a:solidFill>
                <a:latin typeface="Calibri"/>
                <a:ea typeface="Calibri"/>
                <a:cs typeface="Calibri"/>
                <a:sym typeface="Calibri"/>
              </a:rPr>
              <a:t>Active Position Descriptions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12"/>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32" name="Google Shape;232;p12"/>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Position Description</a:t>
            </a:r>
            <a:endParaRPr b="1" i="0" sz="4000" u="none" cap="none" strike="noStrike">
              <a:solidFill>
                <a:srgbClr val="00703C"/>
              </a:solidFill>
              <a:latin typeface="Arial"/>
              <a:ea typeface="Arial"/>
              <a:cs typeface="Arial"/>
              <a:sym typeface="Arial"/>
            </a:endParaRPr>
          </a:p>
        </p:txBody>
      </p:sp>
      <p:pic>
        <p:nvPicPr>
          <p:cNvPr id="233" name="Google Shape;233;p12"/>
          <p:cNvPicPr preferRelativeResize="0"/>
          <p:nvPr/>
        </p:nvPicPr>
        <p:blipFill rotWithShape="1">
          <a:blip r:embed="rId4">
            <a:alphaModFix/>
          </a:blip>
          <a:srcRect b="0" l="0" r="0" t="0"/>
          <a:stretch/>
        </p:blipFill>
        <p:spPr>
          <a:xfrm>
            <a:off x="528016" y="1447799"/>
            <a:ext cx="8124389" cy="3896130"/>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234" name="Google Shape;234;p12"/>
          <p:cNvSpPr/>
          <p:nvPr/>
        </p:nvSpPr>
        <p:spPr>
          <a:xfrm>
            <a:off x="352688" y="4886729"/>
            <a:ext cx="3048000" cy="914400"/>
          </a:xfrm>
          <a:prstGeom prst="wedgeRoundRectCallout">
            <a:avLst>
              <a:gd fmla="val -15913" name="adj1"/>
              <a:gd fmla="val -187318"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Position Description </a:t>
            </a:r>
            <a:r>
              <a:rPr b="0" i="0" lang="en-US" sz="2200" u="none" cap="none" strike="noStrike">
                <a:solidFill>
                  <a:srgbClr val="000000"/>
                </a:solidFill>
                <a:latin typeface="Calibri"/>
                <a:ea typeface="Calibri"/>
                <a:cs typeface="Calibri"/>
                <a:sym typeface="Calibri"/>
              </a:rPr>
              <a:t>Navigation</a:t>
            </a:r>
            <a:r>
              <a:rPr b="0" i="0" lang="en-US" sz="2400" u="none" cap="none" strike="noStrike">
                <a:solidFill>
                  <a:srgbClr val="000000"/>
                </a:solidFill>
                <a:latin typeface="Calibri"/>
                <a:ea typeface="Calibri"/>
                <a:cs typeface="Calibri"/>
                <a:sym typeface="Calibri"/>
              </a:rPr>
              <a:t> Menu</a:t>
            </a:r>
            <a:endParaRPr b="0" i="0" sz="1400" u="none" cap="none" strike="noStrike">
              <a:solidFill>
                <a:srgbClr val="000000"/>
              </a:solidFill>
              <a:latin typeface="Arial"/>
              <a:ea typeface="Arial"/>
              <a:cs typeface="Arial"/>
              <a:sym typeface="Arial"/>
            </a:endParaRPr>
          </a:p>
        </p:txBody>
      </p:sp>
      <p:sp>
        <p:nvSpPr>
          <p:cNvPr id="235" name="Google Shape;235;p12"/>
          <p:cNvSpPr/>
          <p:nvPr/>
        </p:nvSpPr>
        <p:spPr>
          <a:xfrm>
            <a:off x="6324600" y="2539651"/>
            <a:ext cx="2476500" cy="813149"/>
          </a:xfrm>
          <a:prstGeom prst="wedgeRoundRectCallout">
            <a:avLst>
              <a:gd fmla="val 26719" name="adj1"/>
              <a:gd fmla="val -98459"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Click </a:t>
            </a:r>
            <a:r>
              <a:rPr b="1" i="0" lang="en-US" sz="2200" u="none" cap="none" strike="noStrike">
                <a:solidFill>
                  <a:srgbClr val="000000"/>
                </a:solidFill>
                <a:latin typeface="Calibri"/>
                <a:ea typeface="Calibri"/>
                <a:cs typeface="Calibri"/>
                <a:sym typeface="Calibri"/>
              </a:rPr>
              <a:t>Next</a:t>
            </a:r>
            <a:r>
              <a:rPr b="0" i="0" lang="en-US" sz="2200" u="none" cap="none" strike="noStrike">
                <a:solidFill>
                  <a:srgbClr val="000000"/>
                </a:solidFill>
                <a:latin typeface="Calibri"/>
                <a:ea typeface="Calibri"/>
                <a:cs typeface="Calibri"/>
                <a:sym typeface="Calibri"/>
              </a:rPr>
              <a:t> to move to next tab</a:t>
            </a:r>
            <a:endParaRPr b="0" i="0" sz="1400" u="none" cap="none" strike="noStrike">
              <a:solidFill>
                <a:srgbClr val="000000"/>
              </a:solidFill>
              <a:latin typeface="Arial"/>
              <a:ea typeface="Arial"/>
              <a:cs typeface="Arial"/>
              <a:sym typeface="Arial"/>
            </a:endParaRPr>
          </a:p>
        </p:txBody>
      </p:sp>
      <p:sp>
        <p:nvSpPr>
          <p:cNvPr id="236" name="Google Shape;236;p12"/>
          <p:cNvSpPr/>
          <p:nvPr/>
        </p:nvSpPr>
        <p:spPr>
          <a:xfrm>
            <a:off x="5867400" y="5031988"/>
            <a:ext cx="2057400" cy="908824"/>
          </a:xfrm>
          <a:prstGeom prst="wedgeRoundRectCallout">
            <a:avLst>
              <a:gd fmla="val -99510" name="adj1"/>
              <a:gd fmla="val -48306"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Enter details in fields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13"/>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42" name="Google Shape;242;p13"/>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Position Description</a:t>
            </a:r>
            <a:endParaRPr b="1" i="0" sz="4000" u="none" cap="none" strike="noStrike">
              <a:solidFill>
                <a:srgbClr val="00703C"/>
              </a:solidFill>
              <a:latin typeface="Arial"/>
              <a:ea typeface="Arial"/>
              <a:cs typeface="Arial"/>
              <a:sym typeface="Arial"/>
            </a:endParaRPr>
          </a:p>
        </p:txBody>
      </p:sp>
      <p:pic>
        <p:nvPicPr>
          <p:cNvPr id="243" name="Google Shape;243;p13"/>
          <p:cNvPicPr preferRelativeResize="0"/>
          <p:nvPr/>
        </p:nvPicPr>
        <p:blipFill rotWithShape="1">
          <a:blip r:embed="rId4">
            <a:alphaModFix/>
          </a:blip>
          <a:srcRect b="0" l="0" r="0" t="0"/>
          <a:stretch/>
        </p:blipFill>
        <p:spPr>
          <a:xfrm>
            <a:off x="407386" y="1676400"/>
            <a:ext cx="8279414" cy="2707822"/>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244" name="Google Shape;244;p13"/>
          <p:cNvSpPr txBox="1"/>
          <p:nvPr/>
        </p:nvSpPr>
        <p:spPr>
          <a:xfrm>
            <a:off x="392518" y="5181600"/>
            <a:ext cx="7810500" cy="59525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703C"/>
              </a:buClr>
              <a:buSzPts val="2400"/>
              <a:buFont typeface="Arial"/>
              <a:buNone/>
            </a:pPr>
            <a:r>
              <a:rPr b="0" i="0" lang="en-US" sz="2400" u="none" cap="none" strike="noStrike">
                <a:solidFill>
                  <a:srgbClr val="00703C"/>
                </a:solidFill>
                <a:latin typeface="Arial"/>
                <a:ea typeface="Arial"/>
                <a:cs typeface="Arial"/>
                <a:sym typeface="Arial"/>
              </a:rPr>
              <a:t>Workflow options will vary based on user group</a:t>
            </a:r>
            <a:br>
              <a:rPr b="0" i="0" lang="en-US" sz="2400" u="none" cap="none" strike="noStrike">
                <a:solidFill>
                  <a:srgbClr val="00703C"/>
                </a:solidFill>
                <a:latin typeface="Arial"/>
                <a:ea typeface="Arial"/>
                <a:cs typeface="Arial"/>
                <a:sym typeface="Arial"/>
              </a:rPr>
            </a:br>
            <a:r>
              <a:rPr b="0" i="0" lang="en-US" sz="2400" u="none" cap="none" strike="noStrike">
                <a:solidFill>
                  <a:srgbClr val="00703C"/>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5" name="Google Shape;245;p13"/>
          <p:cNvSpPr/>
          <p:nvPr/>
        </p:nvSpPr>
        <p:spPr>
          <a:xfrm>
            <a:off x="5334000" y="3943732"/>
            <a:ext cx="3048000" cy="1338182"/>
          </a:xfrm>
          <a:prstGeom prst="wedgeRoundRectCallout">
            <a:avLst>
              <a:gd fmla="val 23697" name="adj1"/>
              <a:gd fmla="val -112609"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Transition to the next step in the workflow</a:t>
            </a:r>
            <a:endParaRPr b="0" i="0" sz="21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14"/>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51" name="Google Shape;251;p14"/>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Position Description</a:t>
            </a:r>
            <a:endParaRPr b="1" i="0" sz="4000" u="none" cap="none" strike="noStrike">
              <a:solidFill>
                <a:srgbClr val="00703C"/>
              </a:solidFill>
              <a:latin typeface="Arial"/>
              <a:ea typeface="Arial"/>
              <a:cs typeface="Arial"/>
              <a:sym typeface="Arial"/>
            </a:endParaRPr>
          </a:p>
        </p:txBody>
      </p:sp>
      <p:pic>
        <p:nvPicPr>
          <p:cNvPr id="252" name="Google Shape;252;p14"/>
          <p:cNvPicPr preferRelativeResize="0"/>
          <p:nvPr/>
        </p:nvPicPr>
        <p:blipFill rotWithShape="1">
          <a:blip r:embed="rId4">
            <a:alphaModFix/>
          </a:blip>
          <a:srcRect b="0" l="3051" r="2597" t="0"/>
          <a:stretch/>
        </p:blipFill>
        <p:spPr>
          <a:xfrm>
            <a:off x="1958856" y="1295401"/>
            <a:ext cx="2737666" cy="3081337"/>
          </a:xfrm>
          <a:prstGeom prst="rect">
            <a:avLst/>
          </a:prstGeom>
          <a:noFill/>
          <a:ln cap="flat"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pic>
        <p:nvPicPr>
          <p:cNvPr id="253" name="Google Shape;253;p14"/>
          <p:cNvPicPr preferRelativeResize="0"/>
          <p:nvPr/>
        </p:nvPicPr>
        <p:blipFill rotWithShape="1">
          <a:blip r:embed="rId5">
            <a:alphaModFix/>
          </a:blip>
          <a:srcRect b="0" l="4878" r="2892" t="348"/>
          <a:stretch/>
        </p:blipFill>
        <p:spPr>
          <a:xfrm>
            <a:off x="4724400" y="1295400"/>
            <a:ext cx="2569774" cy="3081338"/>
          </a:xfrm>
          <a:prstGeom prst="rect">
            <a:avLst/>
          </a:prstGeom>
          <a:noFill/>
          <a:ln cap="flat"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254" name="Google Shape;254;p14"/>
          <p:cNvSpPr txBox="1"/>
          <p:nvPr/>
        </p:nvSpPr>
        <p:spPr>
          <a:xfrm>
            <a:off x="291790" y="4393465"/>
            <a:ext cx="8382000" cy="1752599"/>
          </a:xfrm>
          <a:prstGeom prst="rect">
            <a:avLst/>
          </a:prstGeom>
          <a:noFill/>
          <a:ln>
            <a:noFill/>
          </a:ln>
        </p:spPr>
        <p:txBody>
          <a:bodyPr anchorCtr="0" anchor="t" bIns="45700" lIns="91425" spcFirstLastPara="1" rIns="91425" wrap="square" tIns="45700">
            <a:normAutofit fontScale="70000" lnSpcReduction="20000"/>
          </a:bodyPr>
          <a:lstStyle/>
          <a:p>
            <a:pPr indent="-457200" lvl="0" marL="457200" marR="0" rtl="0" algn="l">
              <a:lnSpc>
                <a:spcPct val="100000"/>
              </a:lnSpc>
              <a:spcBef>
                <a:spcPts val="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Standard routing options are directed to the user group</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Routing to Approvers is directed to an individual, which allows for more than one approver.</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Please remember, once submitted Comments can’t be deleted. </a:t>
            </a:r>
            <a:endParaRPr b="0" i="0" sz="1400" u="none" cap="none" strike="noStrike">
              <a:solidFill>
                <a:srgbClr val="000000"/>
              </a:solidFill>
              <a:latin typeface="Arial"/>
              <a:ea typeface="Arial"/>
              <a:cs typeface="Arial"/>
              <a:sym typeface="Arial"/>
            </a:endParaRPr>
          </a:p>
        </p:txBody>
      </p:sp>
      <p:sp>
        <p:nvSpPr>
          <p:cNvPr id="255" name="Google Shape;255;p14"/>
          <p:cNvSpPr/>
          <p:nvPr/>
        </p:nvSpPr>
        <p:spPr>
          <a:xfrm>
            <a:off x="262053" y="1320032"/>
            <a:ext cx="2063423" cy="506757"/>
          </a:xfrm>
          <a:prstGeom prst="wedgeRoundRectCallout">
            <a:avLst>
              <a:gd fmla="val 34344" name="adj1"/>
              <a:gd fmla="val 127003"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Calibri"/>
              <a:buNone/>
            </a:pPr>
            <a:r>
              <a:rPr b="0" i="0" lang="en-US" sz="1900" u="none" cap="none" strike="noStrike">
                <a:solidFill>
                  <a:srgbClr val="000000"/>
                </a:solidFill>
                <a:latin typeface="Calibri"/>
                <a:ea typeface="Calibri"/>
                <a:cs typeface="Calibri"/>
                <a:sym typeface="Calibri"/>
              </a:rPr>
              <a:t>List of Approvers</a:t>
            </a:r>
            <a:endParaRPr b="0" i="0" sz="1400" u="none" cap="none" strike="noStrike">
              <a:solidFill>
                <a:srgbClr val="000000"/>
              </a:solidFill>
              <a:latin typeface="Arial"/>
              <a:ea typeface="Arial"/>
              <a:cs typeface="Arial"/>
              <a:sym typeface="Arial"/>
            </a:endParaRPr>
          </a:p>
        </p:txBody>
      </p:sp>
      <p:sp>
        <p:nvSpPr>
          <p:cNvPr id="256" name="Google Shape;256;p14"/>
          <p:cNvSpPr/>
          <p:nvPr/>
        </p:nvSpPr>
        <p:spPr>
          <a:xfrm>
            <a:off x="6584129" y="1964021"/>
            <a:ext cx="2232727" cy="978832"/>
          </a:xfrm>
          <a:prstGeom prst="wedgeRoundRectCallout">
            <a:avLst>
              <a:gd fmla="val -62118" name="adj1"/>
              <a:gd fmla="val 37807"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Calibri"/>
              <a:buNone/>
            </a:pPr>
            <a:r>
              <a:rPr b="0" i="0" lang="en-US" sz="1900" u="none" cap="none" strike="noStrike">
                <a:solidFill>
                  <a:srgbClr val="000000"/>
                </a:solidFill>
                <a:latin typeface="Calibri"/>
                <a:ea typeface="Calibri"/>
                <a:cs typeface="Calibri"/>
                <a:sym typeface="Calibri"/>
              </a:rPr>
              <a:t>Comments are part of the official personnel file</a:t>
            </a:r>
            <a:endParaRPr b="0" i="0" sz="1400" u="none" cap="none" strike="noStrike">
              <a:solidFill>
                <a:srgbClr val="000000"/>
              </a:solidFill>
              <a:latin typeface="Arial"/>
              <a:ea typeface="Arial"/>
              <a:cs typeface="Arial"/>
              <a:sym typeface="Arial"/>
            </a:endParaRPr>
          </a:p>
        </p:txBody>
      </p:sp>
      <p:sp>
        <p:nvSpPr>
          <p:cNvPr id="257" name="Google Shape;257;p14"/>
          <p:cNvSpPr/>
          <p:nvPr/>
        </p:nvSpPr>
        <p:spPr>
          <a:xfrm>
            <a:off x="7084809" y="3046733"/>
            <a:ext cx="1752491" cy="1138971"/>
          </a:xfrm>
          <a:prstGeom prst="wedgeRoundRectCallout">
            <a:avLst>
              <a:gd fmla="val -96249" name="adj1"/>
              <a:gd fmla="val 43832"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Calibri"/>
              <a:buNone/>
            </a:pPr>
            <a:r>
              <a:rPr b="0" i="0" lang="en-US" sz="1900" u="none" cap="none" strike="noStrike">
                <a:solidFill>
                  <a:srgbClr val="000000"/>
                </a:solidFill>
                <a:latin typeface="Calibri"/>
                <a:ea typeface="Calibri"/>
                <a:cs typeface="Calibri"/>
                <a:sym typeface="Calibri"/>
              </a:rPr>
              <a:t>Click </a:t>
            </a:r>
            <a:r>
              <a:rPr b="1" i="0" lang="en-US" sz="1900" u="none" cap="none" strike="noStrike">
                <a:solidFill>
                  <a:srgbClr val="000000"/>
                </a:solidFill>
                <a:latin typeface="Calibri"/>
                <a:ea typeface="Calibri"/>
                <a:cs typeface="Calibri"/>
                <a:sym typeface="Calibri"/>
              </a:rPr>
              <a:t>Submit</a:t>
            </a:r>
            <a:r>
              <a:rPr b="0" i="0" lang="en-US" sz="1900" u="none" cap="none" strike="noStrike">
                <a:solidFill>
                  <a:srgbClr val="000000"/>
                </a:solidFill>
                <a:latin typeface="Calibri"/>
                <a:ea typeface="Calibri"/>
                <a:cs typeface="Calibri"/>
                <a:sym typeface="Calibri"/>
              </a:rPr>
              <a:t> to move in workflow</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15"/>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63" name="Google Shape;263;p15"/>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Faculty Position Description</a:t>
            </a:r>
            <a:endParaRPr b="0" i="0" sz="4400" u="none" cap="none" strike="noStrike">
              <a:solidFill>
                <a:srgbClr val="00703C"/>
              </a:solidFill>
              <a:latin typeface="Calibri"/>
              <a:ea typeface="Calibri"/>
              <a:cs typeface="Calibri"/>
              <a:sym typeface="Calibri"/>
            </a:endParaRPr>
          </a:p>
        </p:txBody>
      </p:sp>
      <p:sp>
        <p:nvSpPr>
          <p:cNvPr id="264" name="Google Shape;264;p15"/>
          <p:cNvSpPr txBox="1"/>
          <p:nvPr/>
        </p:nvSpPr>
        <p:spPr>
          <a:xfrm>
            <a:off x="381000" y="1411552"/>
            <a:ext cx="8382000" cy="3160448"/>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Faculty position description is routed through all the proper channels and approved by Academic Affairs HR.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Then move on to the 2</a:t>
            </a:r>
            <a:r>
              <a:rPr b="0" baseline="30000" i="0" lang="en-US" sz="3200" u="none" cap="none" strike="noStrike">
                <a:solidFill>
                  <a:srgbClr val="00703C"/>
                </a:solidFill>
                <a:latin typeface="Arial"/>
                <a:ea typeface="Arial"/>
                <a:cs typeface="Arial"/>
                <a:sym typeface="Arial"/>
              </a:rPr>
              <a:t>nd</a:t>
            </a:r>
            <a:r>
              <a:rPr b="0" i="0" lang="en-US" sz="3200" u="none" cap="none" strike="noStrike">
                <a:solidFill>
                  <a:srgbClr val="00703C"/>
                </a:solidFill>
                <a:latin typeface="Arial"/>
                <a:ea typeface="Arial"/>
                <a:cs typeface="Arial"/>
                <a:sym typeface="Arial"/>
              </a:rPr>
              <a:t> step in the process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16"/>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70" name="Google Shape;270;p16"/>
          <p:cNvSpPr txBox="1"/>
          <p:nvPr/>
        </p:nvSpPr>
        <p:spPr>
          <a:xfrm>
            <a:off x="0" y="274638"/>
            <a:ext cx="91440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Recruitment of Faculty Position</a:t>
            </a:r>
            <a:endParaRPr b="1" i="0" sz="4000" u="none" cap="none" strike="noStrike">
              <a:solidFill>
                <a:srgbClr val="00703C"/>
              </a:solidFill>
              <a:latin typeface="Arial"/>
              <a:ea typeface="Arial"/>
              <a:cs typeface="Arial"/>
              <a:sym typeface="Arial"/>
            </a:endParaRPr>
          </a:p>
        </p:txBody>
      </p:sp>
      <p:pic>
        <p:nvPicPr>
          <p:cNvPr id="271" name="Google Shape;271;p16"/>
          <p:cNvPicPr preferRelativeResize="0"/>
          <p:nvPr/>
        </p:nvPicPr>
        <p:blipFill rotWithShape="1">
          <a:blip r:embed="rId4">
            <a:alphaModFix/>
          </a:blip>
          <a:srcRect b="0" l="0" r="0" t="0"/>
          <a:stretch/>
        </p:blipFill>
        <p:spPr>
          <a:xfrm>
            <a:off x="1447800" y="1417638"/>
            <a:ext cx="5848350" cy="42319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17"/>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77" name="Google Shape;277;p17"/>
          <p:cNvSpPr txBox="1"/>
          <p:nvPr/>
        </p:nvSpPr>
        <p:spPr>
          <a:xfrm>
            <a:off x="426128" y="228600"/>
            <a:ext cx="8260672" cy="1039427"/>
          </a:xfrm>
          <a:prstGeom prst="rect">
            <a:avLst/>
          </a:prstGeom>
          <a:noFill/>
          <a:ln>
            <a:noFill/>
          </a:ln>
        </p:spPr>
        <p:txBody>
          <a:bodyPr anchorCtr="0" anchor="ctr" bIns="46025" lIns="92075" spcFirstLastPara="1" rIns="92075" wrap="square" tIns="46025">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Begin Faculty Recruitment</a:t>
            </a:r>
            <a:endParaRPr b="1" i="0" sz="4000" u="none" cap="none" strike="noStrike">
              <a:solidFill>
                <a:srgbClr val="00703C"/>
              </a:solidFill>
              <a:latin typeface="Arial"/>
              <a:ea typeface="Arial"/>
              <a:cs typeface="Arial"/>
              <a:sym typeface="Arial"/>
            </a:endParaRPr>
          </a:p>
        </p:txBody>
      </p:sp>
      <p:sp>
        <p:nvSpPr>
          <p:cNvPr id="278" name="Google Shape;278;p17"/>
          <p:cNvSpPr txBox="1"/>
          <p:nvPr/>
        </p:nvSpPr>
        <p:spPr>
          <a:xfrm>
            <a:off x="228600" y="1268027"/>
            <a:ext cx="8763000" cy="5132773"/>
          </a:xfrm>
          <a:prstGeom prst="rect">
            <a:avLst/>
          </a:prstGeom>
          <a:noFill/>
          <a:ln>
            <a:noFill/>
          </a:ln>
        </p:spPr>
        <p:txBody>
          <a:bodyPr anchorCtr="0" anchor="t" bIns="46025" lIns="92075" spcFirstLastPara="1" rIns="92075" wrap="square" tIns="46025">
            <a:noAutofit/>
          </a:bodyPr>
          <a:lstStyle/>
          <a:p>
            <a:pPr indent="0" lvl="0" marL="228600" marR="0" rtl="0" algn="l">
              <a:lnSpc>
                <a:spcPct val="90000"/>
              </a:lnSpc>
              <a:spcBef>
                <a:spcPts val="0"/>
              </a:spcBef>
              <a:spcAft>
                <a:spcPts val="0"/>
              </a:spcAft>
              <a:buClr>
                <a:srgbClr val="00703C"/>
              </a:buClr>
              <a:buSzPts val="2600"/>
              <a:buFont typeface="Arial"/>
              <a:buNone/>
            </a:pPr>
            <a:r>
              <a:rPr b="0" i="0" lang="en-US" sz="2600" u="none" cap="none" strike="noStrike">
                <a:solidFill>
                  <a:srgbClr val="00703C"/>
                </a:solidFill>
                <a:latin typeface="Arial"/>
                <a:ea typeface="Arial"/>
                <a:cs typeface="Arial"/>
                <a:sym typeface="Arial"/>
              </a:rPr>
              <a:t>Begin a faculty posting in NinerTalent </a:t>
            </a:r>
            <a:endParaRPr b="0" i="0" sz="1400" u="none" cap="none" strike="noStrike">
              <a:solidFill>
                <a:srgbClr val="000000"/>
              </a:solidFill>
              <a:latin typeface="Arial"/>
              <a:ea typeface="Arial"/>
              <a:cs typeface="Arial"/>
              <a:sym typeface="Arial"/>
            </a:endParaRPr>
          </a:p>
          <a:p>
            <a:pPr indent="0" lvl="0" marL="228600" marR="0" rtl="0" algn="l">
              <a:lnSpc>
                <a:spcPct val="90000"/>
              </a:lnSpc>
              <a:spcBef>
                <a:spcPts val="0"/>
              </a:spcBef>
              <a:spcAft>
                <a:spcPts val="0"/>
              </a:spcAft>
              <a:buClr>
                <a:srgbClr val="00703C"/>
              </a:buClr>
              <a:buSzPts val="2600"/>
              <a:buFont typeface="Arial"/>
              <a:buNone/>
            </a:pPr>
            <a:r>
              <a:t/>
            </a:r>
            <a:endParaRPr b="0" i="0" sz="2600" u="none" cap="none" strike="noStrike">
              <a:solidFill>
                <a:srgbClr val="00703C"/>
              </a:solidFill>
              <a:latin typeface="Arial"/>
              <a:ea typeface="Arial"/>
              <a:cs typeface="Arial"/>
              <a:sym typeface="Arial"/>
            </a:endParaRPr>
          </a:p>
          <a:p>
            <a:pPr indent="0" lvl="0" marL="228600" marR="0" rtl="0" algn="l">
              <a:lnSpc>
                <a:spcPct val="90000"/>
              </a:lnSpc>
              <a:spcBef>
                <a:spcPts val="0"/>
              </a:spcBef>
              <a:spcAft>
                <a:spcPts val="0"/>
              </a:spcAft>
              <a:buClr>
                <a:srgbClr val="00703C"/>
              </a:buClr>
              <a:buSzPts val="2600"/>
              <a:buFont typeface="Arial"/>
              <a:buNone/>
            </a:pPr>
            <a:r>
              <a:rPr b="0" i="0" lang="en-US" sz="2600" u="none" cap="none" strike="noStrike">
                <a:solidFill>
                  <a:schemeClr val="dk1"/>
                </a:solidFill>
                <a:latin typeface="Arial"/>
                <a:ea typeface="Arial"/>
                <a:cs typeface="Arial"/>
                <a:sym typeface="Arial"/>
              </a:rPr>
              <a:t>Applicant Tracking System module</a:t>
            </a:r>
            <a:endParaRPr b="0" i="0" sz="1400" u="none" cap="none" strike="noStrike">
              <a:solidFill>
                <a:srgbClr val="000000"/>
              </a:solidFill>
              <a:latin typeface="Arial"/>
              <a:ea typeface="Arial"/>
              <a:cs typeface="Arial"/>
              <a:sym typeface="Arial"/>
            </a:endParaRPr>
          </a:p>
          <a:p>
            <a:pPr indent="-457200" lvl="1" marL="1133127" marR="0" rtl="0" algn="l">
              <a:lnSpc>
                <a:spcPct val="90000"/>
              </a:lnSpc>
              <a:spcBef>
                <a:spcPts val="120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Choose the recently modified and approved faculty position description. The information in the position description carries over from the position description to the posting. No need for duplicate data entry!</a:t>
            </a:r>
            <a:endParaRPr b="0" i="0" sz="1400" u="none" cap="none" strike="noStrike">
              <a:solidFill>
                <a:srgbClr val="000000"/>
              </a:solidFill>
              <a:latin typeface="Arial"/>
              <a:ea typeface="Arial"/>
              <a:cs typeface="Arial"/>
              <a:sym typeface="Arial"/>
            </a:endParaRPr>
          </a:p>
          <a:p>
            <a:pPr indent="0" lvl="0" marL="228600" marR="0" rtl="0" algn="l">
              <a:lnSpc>
                <a:spcPct val="90000"/>
              </a:lnSpc>
              <a:spcBef>
                <a:spcPts val="1200"/>
              </a:spcBef>
              <a:spcAft>
                <a:spcPts val="0"/>
              </a:spcAft>
              <a:buClr>
                <a:srgbClr val="00703C"/>
              </a:buClr>
              <a:buSzPts val="2600"/>
              <a:buFont typeface="Arial"/>
              <a:buNone/>
            </a:pPr>
            <a:r>
              <a:rPr b="0" i="0" lang="en-US" sz="2600" u="none" cap="none" strike="noStrike">
                <a:solidFill>
                  <a:srgbClr val="00703C"/>
                </a:solidFill>
                <a:latin typeface="Arial"/>
                <a:ea typeface="Arial"/>
                <a:cs typeface="Arial"/>
                <a:sym typeface="Arial"/>
              </a:rPr>
              <a:t>Department Chair (if not Initiator) / Dean approves the posting</a:t>
            </a:r>
            <a:endParaRPr b="0" i="0" sz="2600" u="none" cap="none" strike="noStrike">
              <a:solidFill>
                <a:srgbClr val="00703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18"/>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84" name="Google Shape;284;p18"/>
          <p:cNvSpPr txBox="1"/>
          <p:nvPr/>
        </p:nvSpPr>
        <p:spPr>
          <a:xfrm>
            <a:off x="426128" y="228600"/>
            <a:ext cx="8260672" cy="1039427"/>
          </a:xfrm>
          <a:prstGeom prst="rect">
            <a:avLst/>
          </a:prstGeom>
          <a:noFill/>
          <a:ln>
            <a:noFill/>
          </a:ln>
        </p:spPr>
        <p:txBody>
          <a:bodyPr anchorCtr="0" anchor="ctr" bIns="46025" lIns="92075" spcFirstLastPara="1" rIns="92075" wrap="square" tIns="46025">
            <a:norm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703C"/>
                </a:solidFill>
                <a:latin typeface="Arial"/>
                <a:ea typeface="Arial"/>
                <a:cs typeface="Arial"/>
                <a:sym typeface="Arial"/>
              </a:rPr>
              <a:t>Positing to External Website</a:t>
            </a:r>
            <a:endParaRPr b="1" i="0" sz="4000" u="none" cap="none" strike="noStrike">
              <a:solidFill>
                <a:srgbClr val="00703C"/>
              </a:solidFill>
              <a:latin typeface="Arial"/>
              <a:ea typeface="Arial"/>
              <a:cs typeface="Arial"/>
              <a:sym typeface="Arial"/>
            </a:endParaRPr>
          </a:p>
        </p:txBody>
      </p:sp>
      <p:sp>
        <p:nvSpPr>
          <p:cNvPr id="285" name="Google Shape;285;p18"/>
          <p:cNvSpPr txBox="1"/>
          <p:nvPr/>
        </p:nvSpPr>
        <p:spPr>
          <a:xfrm>
            <a:off x="365464" y="1405890"/>
            <a:ext cx="8382000" cy="5029200"/>
          </a:xfrm>
          <a:prstGeom prst="rect">
            <a:avLst/>
          </a:prstGeom>
          <a:noFill/>
          <a:ln>
            <a:noFill/>
          </a:ln>
        </p:spPr>
        <p:txBody>
          <a:bodyPr anchorCtr="0" anchor="t" bIns="46025" lIns="92075" spcFirstLastPara="1" rIns="92075" wrap="square" tIns="46025">
            <a:noAutofit/>
          </a:bodyPr>
          <a:lstStyle/>
          <a:p>
            <a:pPr indent="-342900" lvl="0" marL="571500" marR="0" rtl="0" algn="l">
              <a:lnSpc>
                <a:spcPct val="90000"/>
              </a:lnSpc>
              <a:spcBef>
                <a:spcPts val="0"/>
              </a:spcBef>
              <a:spcAft>
                <a:spcPts val="0"/>
              </a:spcAft>
              <a:buClr>
                <a:srgbClr val="00703C"/>
              </a:buClr>
              <a:buSzPts val="2400"/>
              <a:buFont typeface="Arial"/>
              <a:buChar char="•"/>
            </a:pPr>
            <a:r>
              <a:rPr b="0" i="0" lang="en-US" sz="2400" u="none" cap="none" strike="noStrike">
                <a:solidFill>
                  <a:srgbClr val="00703C"/>
                </a:solidFill>
                <a:latin typeface="Arial"/>
                <a:ea typeface="Arial"/>
                <a:cs typeface="Arial"/>
                <a:sym typeface="Arial"/>
              </a:rPr>
              <a:t>Department post position to external advertisements </a:t>
            </a:r>
            <a:endParaRPr b="0" i="0" sz="1400" u="none" cap="none" strike="noStrike">
              <a:solidFill>
                <a:srgbClr val="000000"/>
              </a:solidFill>
              <a:latin typeface="Arial"/>
              <a:ea typeface="Arial"/>
              <a:cs typeface="Arial"/>
              <a:sym typeface="Arial"/>
            </a:endParaRPr>
          </a:p>
          <a:p>
            <a:pPr indent="-190500" lvl="0" marL="571500" marR="0" rtl="0" algn="l">
              <a:lnSpc>
                <a:spcPct val="90000"/>
              </a:lnSpc>
              <a:spcBef>
                <a:spcPts val="0"/>
              </a:spcBef>
              <a:spcAft>
                <a:spcPts val="0"/>
              </a:spcAft>
              <a:buClr>
                <a:srgbClr val="00703C"/>
              </a:buClr>
              <a:buSzPts val="2400"/>
              <a:buFont typeface="Arial"/>
              <a:buNone/>
            </a:pPr>
            <a:r>
              <a:t/>
            </a:r>
            <a:endParaRPr b="0" i="0" sz="2400" u="none" cap="none" strike="noStrike">
              <a:solidFill>
                <a:srgbClr val="000000"/>
              </a:solidFill>
              <a:latin typeface="Arial"/>
              <a:ea typeface="Arial"/>
              <a:cs typeface="Arial"/>
              <a:sym typeface="Arial"/>
            </a:endParaRPr>
          </a:p>
          <a:p>
            <a:pPr indent="-342900" lvl="0" marL="571500" marR="0" rtl="0" algn="l">
              <a:lnSpc>
                <a:spcPct val="90000"/>
              </a:lnSpc>
              <a:spcBef>
                <a:spcPts val="1200"/>
              </a:spcBef>
              <a:spcAft>
                <a:spcPts val="0"/>
              </a:spcAft>
              <a:buClr>
                <a:srgbClr val="00703C"/>
              </a:buClr>
              <a:buSzPts val="2400"/>
              <a:buFont typeface="Arial"/>
              <a:buChar char="•"/>
            </a:pPr>
            <a:r>
              <a:rPr b="0" i="0" lang="en-US" sz="2400" u="none" cap="none" strike="noStrike">
                <a:solidFill>
                  <a:srgbClr val="00703C"/>
                </a:solidFill>
                <a:latin typeface="Arial"/>
                <a:ea typeface="Arial"/>
                <a:cs typeface="Arial"/>
                <a:sym typeface="Arial"/>
              </a:rPr>
              <a:t>For external advertisements, use wording:  </a:t>
            </a:r>
            <a:r>
              <a:rPr b="0" i="1" lang="en-US" sz="2400" u="none" cap="none" strike="noStrike">
                <a:solidFill>
                  <a:srgbClr val="00703C"/>
                </a:solidFill>
                <a:latin typeface="Arial"/>
                <a:ea typeface="Arial"/>
                <a:cs typeface="Arial"/>
                <a:sym typeface="Arial"/>
              </a:rPr>
              <a:t>Applicants must apply electronically at </a:t>
            </a:r>
            <a:r>
              <a:rPr b="0" i="1" lang="en-US" sz="2400" u="sng" cap="none" strike="noStrike">
                <a:solidFill>
                  <a:srgbClr val="00703C"/>
                </a:solidFill>
                <a:latin typeface="Arial"/>
                <a:ea typeface="Arial"/>
                <a:cs typeface="Arial"/>
                <a:sym typeface="Arial"/>
                <a:hlinkClick r:id="rId4">
                  <a:extLst>
                    <a:ext uri="{A12FA001-AC4F-418D-AE19-62706E023703}">
                      <ahyp:hlinkClr val="tx"/>
                    </a:ext>
                  </a:extLst>
                </a:hlinkClick>
              </a:rPr>
              <a:t>https://jobs.uncc.edu</a:t>
            </a:r>
            <a:r>
              <a:rPr b="0" i="1" lang="en-US" sz="2400" u="none" cap="none" strike="noStrike">
                <a:solidFill>
                  <a:srgbClr val="00703C"/>
                </a:solidFill>
                <a:latin typeface="Arial"/>
                <a:ea typeface="Arial"/>
                <a:cs typeface="Arial"/>
                <a:sym typeface="Arial"/>
              </a:rPr>
              <a:t> and attach vita (etc.)   -   A link to department website can be included to provide additional information. </a:t>
            </a:r>
            <a:endParaRPr b="0" i="0" sz="1400" u="none" cap="none" strike="noStrike">
              <a:solidFill>
                <a:srgbClr val="000000"/>
              </a:solidFill>
              <a:latin typeface="Arial"/>
              <a:ea typeface="Arial"/>
              <a:cs typeface="Arial"/>
              <a:sym typeface="Arial"/>
            </a:endParaRPr>
          </a:p>
          <a:p>
            <a:pPr indent="-190500" lvl="0" marL="571500" marR="0" rtl="0" algn="l">
              <a:lnSpc>
                <a:spcPct val="90000"/>
              </a:lnSpc>
              <a:spcBef>
                <a:spcPts val="1200"/>
              </a:spcBef>
              <a:spcAft>
                <a:spcPts val="0"/>
              </a:spcAft>
              <a:buClr>
                <a:srgbClr val="00703C"/>
              </a:buClr>
              <a:buSzPts val="2400"/>
              <a:buFont typeface="Arial"/>
              <a:buNone/>
            </a:pPr>
            <a:r>
              <a:t/>
            </a:r>
            <a:endParaRPr b="0" i="1" sz="2400" u="none" cap="none" strike="noStrike">
              <a:solidFill>
                <a:srgbClr val="00703C"/>
              </a:solidFill>
              <a:latin typeface="Arial"/>
              <a:ea typeface="Arial"/>
              <a:cs typeface="Arial"/>
              <a:sym typeface="Arial"/>
            </a:endParaRPr>
          </a:p>
          <a:p>
            <a:pPr indent="-342900" lvl="0" marL="571500" marR="0" rtl="0" algn="l">
              <a:lnSpc>
                <a:spcPct val="90000"/>
              </a:lnSpc>
              <a:spcBef>
                <a:spcPts val="1200"/>
              </a:spcBef>
              <a:spcAft>
                <a:spcPts val="0"/>
              </a:spcAft>
              <a:buClr>
                <a:srgbClr val="00703C"/>
              </a:buClr>
              <a:buSzPts val="2400"/>
              <a:buFont typeface="Arial"/>
              <a:buChar char="•"/>
            </a:pPr>
            <a:r>
              <a:rPr b="0" i="0" lang="en-US" sz="2400" u="none" cap="none" strike="noStrike">
                <a:solidFill>
                  <a:srgbClr val="00703C"/>
                </a:solidFill>
                <a:latin typeface="Arial"/>
                <a:ea typeface="Arial"/>
                <a:cs typeface="Arial"/>
                <a:sym typeface="Arial"/>
              </a:rPr>
              <a:t>Ad must include the criminal background check statement and submission of transcript of the highe</a:t>
            </a:r>
            <a:r>
              <a:rPr lang="en-US" sz="2400">
                <a:solidFill>
                  <a:srgbClr val="00703C"/>
                </a:solidFill>
              </a:rPr>
              <a:t>st earned degree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20"/>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291" name="Google Shape;291;p20"/>
          <p:cNvPicPr preferRelativeResize="0"/>
          <p:nvPr/>
        </p:nvPicPr>
        <p:blipFill rotWithShape="1">
          <a:blip r:embed="rId4">
            <a:alphaModFix/>
          </a:blip>
          <a:srcRect b="0" l="0" r="0" t="0"/>
          <a:stretch/>
        </p:blipFill>
        <p:spPr>
          <a:xfrm>
            <a:off x="333194" y="1752600"/>
            <a:ext cx="8548775" cy="1981200"/>
          </a:xfrm>
          <a:prstGeom prst="rect">
            <a:avLst/>
          </a:prstGeom>
          <a:noFill/>
          <a:ln>
            <a:noFill/>
          </a:ln>
        </p:spPr>
      </p:pic>
      <p:sp>
        <p:nvSpPr>
          <p:cNvPr id="292" name="Google Shape;292;p20"/>
          <p:cNvSpPr txBox="1"/>
          <p:nvPr/>
        </p:nvSpPr>
        <p:spPr>
          <a:xfrm>
            <a:off x="483093" y="333639"/>
            <a:ext cx="8260672" cy="1039427"/>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chemeClr val="dk1"/>
              </a:buClr>
              <a:buSzPct val="222222"/>
              <a:buFont typeface="Calibri"/>
              <a:buNone/>
            </a:pPr>
            <a:br>
              <a:rPr b="1" i="0" lang="en-US" sz="4000" u="none" cap="none" strike="noStrike">
                <a:solidFill>
                  <a:schemeClr val="dk1"/>
                </a:solidFill>
                <a:latin typeface="Arial"/>
                <a:ea typeface="Arial"/>
                <a:cs typeface="Arial"/>
                <a:sym typeface="Arial"/>
              </a:rPr>
            </a:br>
            <a:r>
              <a:rPr b="1" i="0" lang="en-US" sz="4000" u="none" cap="none" strike="noStrike">
                <a:solidFill>
                  <a:schemeClr val="dk1"/>
                </a:solidFill>
                <a:latin typeface="Arial"/>
                <a:ea typeface="Arial"/>
                <a:cs typeface="Arial"/>
                <a:sym typeface="Arial"/>
              </a:rPr>
              <a:t>Applicant Tracking System Module</a:t>
            </a:r>
            <a:br>
              <a:rPr b="1" i="0" lang="en-US" sz="4000" u="none" cap="none" strike="noStrike">
                <a:solidFill>
                  <a:schemeClr val="dk1"/>
                </a:solidFill>
                <a:latin typeface="Arial"/>
                <a:ea typeface="Arial"/>
                <a:cs typeface="Arial"/>
                <a:sym typeface="Arial"/>
              </a:rPr>
            </a:br>
            <a:endParaRPr b="1" i="0" sz="4000" u="none" cap="none" strike="noStrike">
              <a:solidFill>
                <a:schemeClr val="dk1"/>
              </a:solidFill>
              <a:latin typeface="Arial"/>
              <a:ea typeface="Arial"/>
              <a:cs typeface="Arial"/>
              <a:sym typeface="Arial"/>
            </a:endParaRPr>
          </a:p>
        </p:txBody>
      </p:sp>
      <p:graphicFrame>
        <p:nvGraphicFramePr>
          <p:cNvPr id="293" name="Google Shape;293;p20"/>
          <p:cNvGraphicFramePr/>
          <p:nvPr/>
        </p:nvGraphicFramePr>
        <p:xfrm>
          <a:off x="838200" y="4038600"/>
          <a:ext cx="3000000" cy="3000000"/>
        </p:xfrm>
        <a:graphic>
          <a:graphicData uri="http://schemas.openxmlformats.org/drawingml/2006/table">
            <a:tbl>
              <a:tblPr bandRow="1" firstRow="1">
                <a:noFill/>
                <a:tableStyleId>{E31DD4C7-D30B-4983-A8E8-DE2094C8A832}</a:tableStyleId>
              </a:tblPr>
              <a:tblGrid>
                <a:gridCol w="7086600"/>
              </a:tblGrid>
              <a:tr h="3708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Common actions:</a:t>
                      </a:r>
                      <a:endParaRPr sz="1400" u="none" cap="none" strike="noStrike"/>
                    </a:p>
                  </a:txBody>
                  <a:tcPr marT="45725" marB="45725" marR="91450" marL="91450"/>
                </a:tc>
              </a:tr>
              <a:tr h="370850">
                <a:tc>
                  <a:txBody>
                    <a:bodyPr/>
                    <a:lstStyle/>
                    <a:p>
                      <a:pPr indent="-342900" lvl="0" marL="342900" marR="0" rtl="0" algn="l">
                        <a:lnSpc>
                          <a:spcPct val="100000"/>
                        </a:lnSpc>
                        <a:spcBef>
                          <a:spcPts val="0"/>
                        </a:spcBef>
                        <a:spcAft>
                          <a:spcPts val="0"/>
                        </a:spcAft>
                        <a:buClr>
                          <a:srgbClr val="C55A11"/>
                        </a:buClr>
                        <a:buSzPts val="2400"/>
                        <a:buFont typeface="Arial"/>
                        <a:buChar char="•"/>
                      </a:pPr>
                      <a:r>
                        <a:rPr lang="en-US" sz="2400" u="none" cap="none" strike="noStrike"/>
                        <a:t>Creating a Posting</a:t>
                      </a:r>
                      <a:endParaRPr sz="1400" u="none" cap="none" strike="noStrike"/>
                    </a:p>
                  </a:txBody>
                  <a:tcPr marT="45725" marB="45725" marR="91450" marL="91450"/>
                </a:tc>
              </a:tr>
              <a:tr h="370850">
                <a:tc>
                  <a:txBody>
                    <a:bodyPr/>
                    <a:lstStyle/>
                    <a:p>
                      <a:pPr indent="-342900" lvl="0" marL="342900" marR="0" rtl="0" algn="l">
                        <a:lnSpc>
                          <a:spcPct val="100000"/>
                        </a:lnSpc>
                        <a:spcBef>
                          <a:spcPts val="0"/>
                        </a:spcBef>
                        <a:spcAft>
                          <a:spcPts val="0"/>
                        </a:spcAft>
                        <a:buClr>
                          <a:srgbClr val="C55A11"/>
                        </a:buClr>
                        <a:buSzPts val="2400"/>
                        <a:buFont typeface="Arial"/>
                        <a:buChar char="•"/>
                      </a:pPr>
                      <a:r>
                        <a:rPr lang="en-US" sz="2400" u="none" cap="none" strike="noStrike"/>
                        <a:t>Hiring Proposal </a:t>
                      </a:r>
                      <a:endParaRPr sz="1400" u="none" cap="none" strike="noStrike"/>
                    </a:p>
                  </a:txBody>
                  <a:tcPr marT="45725" marB="45725" marR="91450" marL="91450"/>
                </a:tc>
              </a:tr>
              <a:tr h="370850">
                <a:tc>
                  <a:txBody>
                    <a:bodyPr/>
                    <a:lstStyle/>
                    <a:p>
                      <a:pPr indent="-342900" lvl="0" marL="342900" marR="0" rtl="0" algn="l">
                        <a:lnSpc>
                          <a:spcPct val="100000"/>
                        </a:lnSpc>
                        <a:spcBef>
                          <a:spcPts val="0"/>
                        </a:spcBef>
                        <a:spcAft>
                          <a:spcPts val="0"/>
                        </a:spcAft>
                        <a:buClr>
                          <a:srgbClr val="C55A11"/>
                        </a:buClr>
                        <a:buSzPts val="2400"/>
                        <a:buFont typeface="Arial"/>
                        <a:buChar char="•"/>
                      </a:pPr>
                      <a:r>
                        <a:rPr lang="en-US" sz="2400" u="none" cap="none" strike="noStrike"/>
                        <a:t>Viewing Postings and Active Applicants</a:t>
                      </a:r>
                      <a:endParaRPr sz="1400" u="none" cap="none" strike="noStrike"/>
                    </a:p>
                  </a:txBody>
                  <a:tcPr marT="45725" marB="45725" marR="91450" marL="91450"/>
                </a:tc>
              </a:tr>
            </a:tbl>
          </a:graphicData>
        </a:graphic>
      </p:graphicFrame>
      <p:sp>
        <p:nvSpPr>
          <p:cNvPr id="294" name="Google Shape;294;p20"/>
          <p:cNvSpPr/>
          <p:nvPr/>
        </p:nvSpPr>
        <p:spPr>
          <a:xfrm>
            <a:off x="1181100" y="1373066"/>
            <a:ext cx="1600200" cy="908824"/>
          </a:xfrm>
          <a:prstGeom prst="wedgeRoundRectCallout">
            <a:avLst>
              <a:gd fmla="val -25858" name="adj1"/>
              <a:gd fmla="val 94876" name="adj2"/>
              <a:gd fmla="val 16667" name="adj3"/>
            </a:avLst>
          </a:prstGeom>
          <a:solidFill>
            <a:schemeClr val="lt1"/>
          </a:solid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Postings</a:t>
            </a:r>
            <a:endParaRPr b="0" i="0" sz="1400" u="none" cap="none" strike="noStrike">
              <a:solidFill>
                <a:srgbClr val="000000"/>
              </a:solidFill>
              <a:latin typeface="Arial"/>
              <a:ea typeface="Arial"/>
              <a:cs typeface="Arial"/>
              <a:sym typeface="Arial"/>
            </a:endParaRPr>
          </a:p>
        </p:txBody>
      </p:sp>
      <p:sp>
        <p:nvSpPr>
          <p:cNvPr id="295" name="Google Shape;295;p20"/>
          <p:cNvSpPr/>
          <p:nvPr/>
        </p:nvSpPr>
        <p:spPr>
          <a:xfrm>
            <a:off x="3048000" y="1373066"/>
            <a:ext cx="2286000" cy="908824"/>
          </a:xfrm>
          <a:prstGeom prst="wedgeRoundRectCallout">
            <a:avLst>
              <a:gd fmla="val -42745" name="adj1"/>
              <a:gd fmla="val 100735" name="adj2"/>
              <a:gd fmla="val 16667" name="adj3"/>
            </a:avLst>
          </a:prstGeom>
          <a:solidFill>
            <a:schemeClr val="lt1"/>
          </a:solid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Hiring Proposal</a:t>
            </a:r>
            <a:endParaRPr b="0" i="0" sz="1400" u="none" cap="none" strike="noStrike">
              <a:solidFill>
                <a:srgbClr val="000000"/>
              </a:solidFill>
              <a:latin typeface="Arial"/>
              <a:ea typeface="Arial"/>
              <a:cs typeface="Arial"/>
              <a:sym typeface="Arial"/>
            </a:endParaRPr>
          </a:p>
        </p:txBody>
      </p:sp>
      <p:sp>
        <p:nvSpPr>
          <p:cNvPr id="296" name="Google Shape;296;p20"/>
          <p:cNvSpPr/>
          <p:nvPr/>
        </p:nvSpPr>
        <p:spPr>
          <a:xfrm>
            <a:off x="1447800" y="3352800"/>
            <a:ext cx="457200" cy="381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0" name="Shape 300"/>
        <p:cNvGrpSpPr/>
        <p:nvPr/>
      </p:nvGrpSpPr>
      <p:grpSpPr>
        <a:xfrm>
          <a:off x="0" y="0"/>
          <a:ext cx="0" cy="0"/>
          <a:chOff x="0" y="0"/>
          <a:chExt cx="0" cy="0"/>
        </a:xfrm>
      </p:grpSpPr>
      <p:sp>
        <p:nvSpPr>
          <p:cNvPr id="301" name="Google Shape;301;p21"/>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302" name="Google Shape;302;p21"/>
          <p:cNvPicPr preferRelativeResize="0"/>
          <p:nvPr/>
        </p:nvPicPr>
        <p:blipFill rotWithShape="1">
          <a:blip r:embed="rId4">
            <a:alphaModFix/>
          </a:blip>
          <a:srcRect b="0" l="0" r="0" t="0"/>
          <a:stretch/>
        </p:blipFill>
        <p:spPr>
          <a:xfrm>
            <a:off x="838200" y="3032550"/>
            <a:ext cx="7363661" cy="474131"/>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03" name="Google Shape;303;p21"/>
          <p:cNvSpPr txBox="1"/>
          <p:nvPr/>
        </p:nvSpPr>
        <p:spPr>
          <a:xfrm>
            <a:off x="426128" y="408372"/>
            <a:ext cx="8260672" cy="10394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Create Faculty Posting</a:t>
            </a:r>
            <a:endParaRPr b="0" i="0" sz="4000" u="none" cap="none" strike="noStrike">
              <a:solidFill>
                <a:srgbClr val="00703C"/>
              </a:solidFill>
              <a:latin typeface="Arial"/>
              <a:ea typeface="Arial"/>
              <a:cs typeface="Arial"/>
              <a:sym typeface="Arial"/>
            </a:endParaRPr>
          </a:p>
        </p:txBody>
      </p:sp>
      <p:sp>
        <p:nvSpPr>
          <p:cNvPr id="304" name="Google Shape;304;p21"/>
          <p:cNvSpPr txBox="1"/>
          <p:nvPr/>
        </p:nvSpPr>
        <p:spPr>
          <a:xfrm>
            <a:off x="381000" y="4648200"/>
            <a:ext cx="8458200" cy="1295400"/>
          </a:xfrm>
          <a:prstGeom prst="rect">
            <a:avLst/>
          </a:prstGeom>
          <a:noFill/>
          <a:ln>
            <a:noFill/>
          </a:ln>
        </p:spPr>
        <p:txBody>
          <a:bodyPr anchorCtr="0" anchor="t" bIns="45700" lIns="91425" spcFirstLastPara="1" rIns="91425" wrap="square" tIns="45700">
            <a:normAutofit/>
          </a:bodyPr>
          <a:lstStyle/>
          <a:p>
            <a:pPr indent="-342900" lvl="0" marL="342900" marR="0" rtl="0" algn="ctr">
              <a:lnSpc>
                <a:spcPct val="100000"/>
              </a:lnSpc>
              <a:spcBef>
                <a:spcPts val="0"/>
              </a:spcBef>
              <a:spcAft>
                <a:spcPts val="0"/>
              </a:spcAft>
              <a:buClr>
                <a:srgbClr val="00703C"/>
              </a:buClr>
              <a:buSzPts val="3000"/>
              <a:buFont typeface="Arial"/>
              <a:buNone/>
            </a:pPr>
            <a:r>
              <a:rPr b="0" i="0" lang="en-US" sz="3000" u="none" cap="none" strike="noStrike">
                <a:solidFill>
                  <a:srgbClr val="00703C"/>
                </a:solidFill>
                <a:latin typeface="Arial"/>
                <a:ea typeface="Arial"/>
                <a:cs typeface="Arial"/>
                <a:sym typeface="Arial"/>
              </a:rPr>
              <a:t>Once position description has been approved the Initiator can create a new posting. </a:t>
            </a:r>
            <a:endParaRPr b="0" i="0" sz="3000" u="none" cap="none" strike="noStrike">
              <a:solidFill>
                <a:srgbClr val="00703C"/>
              </a:solidFill>
              <a:latin typeface="Arial"/>
              <a:ea typeface="Arial"/>
              <a:cs typeface="Arial"/>
              <a:sym typeface="Arial"/>
            </a:endParaRPr>
          </a:p>
        </p:txBody>
      </p:sp>
      <p:sp>
        <p:nvSpPr>
          <p:cNvPr id="305" name="Google Shape;305;p21"/>
          <p:cNvSpPr/>
          <p:nvPr/>
        </p:nvSpPr>
        <p:spPr>
          <a:xfrm>
            <a:off x="5486400" y="2055918"/>
            <a:ext cx="2552488" cy="533400"/>
          </a:xfrm>
          <a:prstGeom prst="wedgeRoundRectCallout">
            <a:avLst>
              <a:gd fmla="val 28601" name="adj1"/>
              <a:gd fmla="val 154364"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Create a new posting</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2"/>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164" name="Google Shape;164;p2"/>
          <p:cNvSpPr/>
          <p:nvPr/>
        </p:nvSpPr>
        <p:spPr>
          <a:xfrm>
            <a:off x="304800" y="1524000"/>
            <a:ext cx="8686800" cy="343170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703C"/>
                </a:solidFill>
                <a:latin typeface="Arial"/>
                <a:ea typeface="Arial"/>
                <a:cs typeface="Arial"/>
                <a:sym typeface="Arial"/>
              </a:rPr>
              <a:t>Why is the faculty hiring process so complicated?</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Subject to state and federal laws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Subject to audits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Accreditation</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Decentralized Hiring Process</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1200"/>
              </a:spcBef>
              <a:spcAft>
                <a:spcPts val="0"/>
              </a:spcAft>
              <a:buClr>
                <a:srgbClr val="000000"/>
              </a:buClr>
              <a:buSzPts val="2500"/>
              <a:buFont typeface="Arial"/>
              <a:buNone/>
            </a:pPr>
            <a:r>
              <a:t/>
            </a:r>
            <a:endParaRPr b="0" i="0" sz="2500" u="none" cap="none" strike="noStrike">
              <a:solidFill>
                <a:srgbClr val="00703C"/>
              </a:solidFill>
              <a:latin typeface="Calibri"/>
              <a:ea typeface="Calibri"/>
              <a:cs typeface="Calibri"/>
              <a:sym typeface="Calibri"/>
            </a:endParaRPr>
          </a:p>
        </p:txBody>
      </p:sp>
      <p:sp>
        <p:nvSpPr>
          <p:cNvPr id="165" name="Google Shape;165;p2"/>
          <p:cNvSpPr txBox="1"/>
          <p:nvPr/>
        </p:nvSpPr>
        <p:spPr>
          <a:xfrm>
            <a:off x="426128" y="408372"/>
            <a:ext cx="8260672" cy="10394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Introduction</a:t>
            </a:r>
            <a:endParaRPr b="1" i="0" sz="4000" u="none" cap="none" strike="noStrike">
              <a:solidFill>
                <a:srgbClr val="00703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9" name="Shape 309"/>
        <p:cNvGrpSpPr/>
        <p:nvPr/>
      </p:nvGrpSpPr>
      <p:grpSpPr>
        <a:xfrm>
          <a:off x="0" y="0"/>
          <a:ext cx="0" cy="0"/>
          <a:chOff x="0" y="0"/>
          <a:chExt cx="0" cy="0"/>
        </a:xfrm>
      </p:grpSpPr>
      <p:sp>
        <p:nvSpPr>
          <p:cNvPr id="310" name="Google Shape;310;p22"/>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311" name="Google Shape;311;p22"/>
          <p:cNvPicPr preferRelativeResize="0"/>
          <p:nvPr/>
        </p:nvPicPr>
        <p:blipFill rotWithShape="1">
          <a:blip r:embed="rId4">
            <a:alphaModFix/>
          </a:blip>
          <a:srcRect b="0" l="0" r="0" t="0"/>
          <a:stretch/>
        </p:blipFill>
        <p:spPr>
          <a:xfrm>
            <a:off x="3152775" y="1725165"/>
            <a:ext cx="4848225" cy="3533775"/>
          </a:xfrm>
          <a:prstGeom prst="rect">
            <a:avLst/>
          </a:prstGeom>
          <a:noFill/>
          <a:ln cap="flat"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12" name="Google Shape;312;p22"/>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Create Faculty Posting</a:t>
            </a:r>
            <a:endParaRPr b="1" i="0" sz="4000" u="none" cap="none" strike="noStrike">
              <a:solidFill>
                <a:srgbClr val="00703C"/>
              </a:solidFill>
              <a:latin typeface="Arial"/>
              <a:ea typeface="Arial"/>
              <a:cs typeface="Arial"/>
              <a:sym typeface="Arial"/>
            </a:endParaRPr>
          </a:p>
        </p:txBody>
      </p:sp>
      <p:sp>
        <p:nvSpPr>
          <p:cNvPr id="313" name="Google Shape;313;p22"/>
          <p:cNvSpPr/>
          <p:nvPr/>
        </p:nvSpPr>
        <p:spPr>
          <a:xfrm>
            <a:off x="876512" y="2097210"/>
            <a:ext cx="2019088" cy="990600"/>
          </a:xfrm>
          <a:prstGeom prst="wedgeRoundRectCallout">
            <a:avLst>
              <a:gd fmla="val 77836" name="adj1"/>
              <a:gd fmla="val 102751"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To duplicate another posting</a:t>
            </a:r>
            <a:endParaRPr b="0" i="0" sz="1400" u="none" cap="none" strike="noStrike">
              <a:solidFill>
                <a:srgbClr val="000000"/>
              </a:solidFill>
              <a:latin typeface="Arial"/>
              <a:ea typeface="Arial"/>
              <a:cs typeface="Arial"/>
              <a:sym typeface="Arial"/>
            </a:endParaRPr>
          </a:p>
        </p:txBody>
      </p:sp>
      <p:sp>
        <p:nvSpPr>
          <p:cNvPr id="314" name="Google Shape;314;p22"/>
          <p:cNvSpPr txBox="1"/>
          <p:nvPr/>
        </p:nvSpPr>
        <p:spPr>
          <a:xfrm>
            <a:off x="533400" y="5486400"/>
            <a:ext cx="8382000" cy="7620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marR="0" rtl="0" algn="l">
              <a:lnSpc>
                <a:spcPct val="100000"/>
              </a:lnSpc>
              <a:spcBef>
                <a:spcPts val="0"/>
              </a:spcBef>
              <a:spcAft>
                <a:spcPts val="0"/>
              </a:spcAft>
              <a:buClr>
                <a:srgbClr val="00703C"/>
              </a:buClr>
              <a:buSzPct val="100000"/>
              <a:buFont typeface="Arial"/>
              <a:buNone/>
            </a:pPr>
            <a:r>
              <a:rPr b="0" i="0" lang="en-US" sz="3200" u="none" cap="none" strike="noStrike">
                <a:solidFill>
                  <a:srgbClr val="00703C"/>
                </a:solidFill>
                <a:latin typeface="Calibri"/>
                <a:ea typeface="Calibri"/>
                <a:cs typeface="Calibri"/>
                <a:sym typeface="Calibri"/>
              </a:rPr>
              <a:t>Initiator chooses what will be used to begin the posting.</a:t>
            </a:r>
            <a:endParaRPr b="0" i="0" sz="3200" u="none" cap="none" strike="noStrike">
              <a:solidFill>
                <a:srgbClr val="00703C"/>
              </a:solidFill>
              <a:latin typeface="Calibri"/>
              <a:ea typeface="Calibri"/>
              <a:cs typeface="Calibri"/>
              <a:sym typeface="Calibri"/>
            </a:endParaRPr>
          </a:p>
        </p:txBody>
      </p:sp>
      <p:sp>
        <p:nvSpPr>
          <p:cNvPr id="315" name="Google Shape;315;p22"/>
          <p:cNvSpPr/>
          <p:nvPr/>
        </p:nvSpPr>
        <p:spPr>
          <a:xfrm>
            <a:off x="533400" y="3658740"/>
            <a:ext cx="2362200" cy="1219200"/>
          </a:xfrm>
          <a:prstGeom prst="wedgeRoundRectCallout">
            <a:avLst>
              <a:gd fmla="val 74814" name="adj1"/>
              <a:gd fmla="val 21794"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1" i="0" lang="en-US" sz="2000" u="sng" cap="none" strike="noStrike">
                <a:solidFill>
                  <a:srgbClr val="000000"/>
                </a:solidFill>
                <a:latin typeface="Calibri"/>
                <a:ea typeface="Calibri"/>
                <a:cs typeface="Calibri"/>
                <a:sym typeface="Calibri"/>
              </a:rPr>
              <a:t>Most Common</a:t>
            </a:r>
            <a:r>
              <a:rPr b="0" i="0" lang="en-US" sz="2000" u="none" cap="none" strike="noStrike">
                <a:solidFill>
                  <a:srgbClr val="000000"/>
                </a:solidFill>
                <a:latin typeface="Calibri"/>
                <a:ea typeface="Calibri"/>
                <a:cs typeface="Calibri"/>
                <a:sym typeface="Calibri"/>
              </a:rPr>
              <a:t>:  to create the posting from a position description</a:t>
            </a:r>
            <a:endParaRPr b="0" i="0" sz="1400" u="none" cap="none" strike="noStrike">
              <a:solidFill>
                <a:srgbClr val="000000"/>
              </a:solidFill>
              <a:latin typeface="Arial"/>
              <a:ea typeface="Arial"/>
              <a:cs typeface="Arial"/>
              <a:sym typeface="Arial"/>
            </a:endParaRPr>
          </a:p>
        </p:txBody>
      </p:sp>
      <p:sp>
        <p:nvSpPr>
          <p:cNvPr id="316" name="Google Shape;316;p22"/>
          <p:cNvSpPr/>
          <p:nvPr/>
        </p:nvSpPr>
        <p:spPr>
          <a:xfrm>
            <a:off x="6846684" y="1524000"/>
            <a:ext cx="2019088" cy="734497"/>
          </a:xfrm>
          <a:prstGeom prst="wedgeRoundRectCallout">
            <a:avLst>
              <a:gd fmla="val -137237" name="adj1"/>
              <a:gd fmla="val 124708"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Not used for faculty postings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0" name="Shape 320"/>
        <p:cNvGrpSpPr/>
        <p:nvPr/>
      </p:nvGrpSpPr>
      <p:grpSpPr>
        <a:xfrm>
          <a:off x="0" y="0"/>
          <a:ext cx="0" cy="0"/>
          <a:chOff x="0" y="0"/>
          <a:chExt cx="0" cy="0"/>
        </a:xfrm>
      </p:grpSpPr>
      <p:sp>
        <p:nvSpPr>
          <p:cNvPr id="321" name="Google Shape;321;p23"/>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322" name="Google Shape;322;p23"/>
          <p:cNvPicPr preferRelativeResize="0"/>
          <p:nvPr/>
        </p:nvPicPr>
        <p:blipFill rotWithShape="1">
          <a:blip r:embed="rId4">
            <a:alphaModFix/>
          </a:blip>
          <a:srcRect b="0" l="0" r="0" t="0"/>
          <a:stretch/>
        </p:blipFill>
        <p:spPr>
          <a:xfrm>
            <a:off x="927930" y="1385448"/>
            <a:ext cx="7257067" cy="4253352"/>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23" name="Google Shape;323;p23"/>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Create Faculty Posting</a:t>
            </a:r>
            <a:endParaRPr b="1" i="0" sz="4400" u="none" cap="none" strike="noStrike">
              <a:solidFill>
                <a:srgbClr val="00703C"/>
              </a:solidFill>
              <a:latin typeface="Arial"/>
              <a:ea typeface="Arial"/>
              <a:cs typeface="Arial"/>
              <a:sym typeface="Arial"/>
            </a:endParaRPr>
          </a:p>
        </p:txBody>
      </p:sp>
      <p:sp>
        <p:nvSpPr>
          <p:cNvPr id="324" name="Google Shape;324;p23"/>
          <p:cNvSpPr/>
          <p:nvPr/>
        </p:nvSpPr>
        <p:spPr>
          <a:xfrm>
            <a:off x="5557435" y="3193712"/>
            <a:ext cx="3326892" cy="458010"/>
          </a:xfrm>
          <a:prstGeom prst="wedgeRoundRectCallout">
            <a:avLst>
              <a:gd fmla="val 24745" name="adj1"/>
              <a:gd fmla="val 383705"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Click </a:t>
            </a:r>
            <a:r>
              <a:rPr b="1" i="0" lang="en-US" sz="2000" u="none" cap="none" strike="noStrike">
                <a:solidFill>
                  <a:srgbClr val="000000"/>
                </a:solidFill>
                <a:latin typeface="Calibri"/>
                <a:ea typeface="Calibri"/>
                <a:cs typeface="Calibri"/>
                <a:sym typeface="Calibri"/>
              </a:rPr>
              <a:t>Actions</a:t>
            </a:r>
            <a:r>
              <a:rPr b="0" i="0" lang="en-US" sz="2000" u="none" cap="none" strike="noStrike">
                <a:solidFill>
                  <a:srgbClr val="000000"/>
                </a:solidFill>
                <a:latin typeface="Calibri"/>
                <a:ea typeface="Calibri"/>
                <a:cs typeface="Calibri"/>
                <a:sym typeface="Calibri"/>
              </a:rPr>
              <a:t> -&gt; </a:t>
            </a:r>
            <a:r>
              <a:rPr b="1" i="0" lang="en-US" sz="2000" u="none" cap="none" strike="noStrike">
                <a:solidFill>
                  <a:srgbClr val="000000"/>
                </a:solidFill>
                <a:latin typeface="Calibri"/>
                <a:ea typeface="Calibri"/>
                <a:cs typeface="Calibri"/>
                <a:sym typeface="Calibri"/>
              </a:rPr>
              <a:t>Create From</a:t>
            </a:r>
            <a:endParaRPr b="0" i="0" sz="2000" u="none" cap="none" strike="noStrike">
              <a:solidFill>
                <a:srgbClr val="000000"/>
              </a:solidFill>
              <a:latin typeface="Calibri"/>
              <a:ea typeface="Calibri"/>
              <a:cs typeface="Calibri"/>
              <a:sym typeface="Calibri"/>
            </a:endParaRPr>
          </a:p>
        </p:txBody>
      </p:sp>
      <p:sp>
        <p:nvSpPr>
          <p:cNvPr id="325" name="Google Shape;325;p23"/>
          <p:cNvSpPr/>
          <p:nvPr/>
        </p:nvSpPr>
        <p:spPr>
          <a:xfrm>
            <a:off x="6323563" y="1385448"/>
            <a:ext cx="2074235" cy="485396"/>
          </a:xfrm>
          <a:prstGeom prst="wedgeRoundRectCallout">
            <a:avLst>
              <a:gd fmla="val -159776" name="adj1"/>
              <a:gd fmla="val 156110"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Text search box</a:t>
            </a:r>
            <a:endParaRPr b="0" i="0" sz="1400" u="none" cap="none" strike="noStrike">
              <a:solidFill>
                <a:srgbClr val="000000"/>
              </a:solidFill>
              <a:latin typeface="Arial"/>
              <a:ea typeface="Arial"/>
              <a:cs typeface="Arial"/>
              <a:sym typeface="Arial"/>
            </a:endParaRPr>
          </a:p>
        </p:txBody>
      </p:sp>
      <p:sp>
        <p:nvSpPr>
          <p:cNvPr id="326" name="Google Shape;326;p23"/>
          <p:cNvSpPr txBox="1"/>
          <p:nvPr/>
        </p:nvSpPr>
        <p:spPr>
          <a:xfrm>
            <a:off x="228600" y="5638800"/>
            <a:ext cx="8382000" cy="705487"/>
          </a:xfrm>
          <a:prstGeom prst="rect">
            <a:avLst/>
          </a:prstGeom>
          <a:noFill/>
          <a:ln>
            <a:noFill/>
          </a:ln>
        </p:spPr>
        <p:txBody>
          <a:bodyPr anchorCtr="0" anchor="t" bIns="45700" lIns="91425" spcFirstLastPara="1" rIns="91425" wrap="square" tIns="45700">
            <a:normAutofit/>
          </a:bodyPr>
          <a:lstStyle/>
          <a:p>
            <a:pPr indent="0" lvl="0" marL="114300" marR="0" rtl="0" algn="l">
              <a:lnSpc>
                <a:spcPct val="100000"/>
              </a:lnSpc>
              <a:spcBef>
                <a:spcPts val="0"/>
              </a:spcBef>
              <a:spcAft>
                <a:spcPts val="0"/>
              </a:spcAft>
              <a:buClr>
                <a:srgbClr val="00703C"/>
              </a:buClr>
              <a:buSzPts val="2800"/>
              <a:buFont typeface="Arial"/>
              <a:buNone/>
            </a:pPr>
            <a:r>
              <a:rPr b="0" i="0" lang="en-US" sz="2800" u="none" cap="none" strike="noStrike">
                <a:solidFill>
                  <a:srgbClr val="00703C"/>
                </a:solidFill>
                <a:latin typeface="Arial"/>
                <a:ea typeface="Arial"/>
                <a:cs typeface="Arial"/>
                <a:sym typeface="Arial"/>
              </a:rPr>
              <a:t>Locate the PD you want to use for the posting</a:t>
            </a:r>
            <a:endParaRPr b="0" i="0" sz="2800" u="none" cap="none" strike="noStrike">
              <a:solidFill>
                <a:srgbClr val="00703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24"/>
          <p:cNvSpPr txBox="1"/>
          <p:nvPr>
            <p:ph type="title"/>
          </p:nvPr>
        </p:nvSpPr>
        <p:spPr>
          <a:xfrm>
            <a:off x="628650" y="365126"/>
            <a:ext cx="7886700" cy="1325563"/>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332" name="Google Shape;332;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750"/>
              </a:spcBef>
              <a:spcAft>
                <a:spcPts val="0"/>
              </a:spcAft>
              <a:buClr>
                <a:schemeClr val="dk1"/>
              </a:buClr>
              <a:buSzPts val="1800"/>
              <a:buNone/>
            </a:pPr>
            <a:r>
              <a:t/>
            </a:r>
            <a:endParaRPr/>
          </a:p>
        </p:txBody>
      </p:sp>
      <p:sp>
        <p:nvSpPr>
          <p:cNvPr id="333" name="Google Shape;333;p24"/>
          <p:cNvSpPr txBox="1"/>
          <p:nvPr/>
        </p:nvSpPr>
        <p:spPr>
          <a:xfrm>
            <a:off x="219075" y="5662536"/>
            <a:ext cx="8382000" cy="705487"/>
          </a:xfrm>
          <a:prstGeom prst="rect">
            <a:avLst/>
          </a:prstGeom>
          <a:noFill/>
          <a:ln>
            <a:noFill/>
          </a:ln>
        </p:spPr>
        <p:txBody>
          <a:bodyPr anchorCtr="0" anchor="ctr" bIns="45700" lIns="91425" spcFirstLastPara="1" rIns="91425" wrap="square" tIns="45700">
            <a:normAutofit/>
          </a:bodyPr>
          <a:lstStyle/>
          <a:p>
            <a:pPr indent="0" lvl="0" marL="114300" marR="0" rtl="0" algn="l">
              <a:lnSpc>
                <a:spcPct val="100000"/>
              </a:lnSpc>
              <a:spcBef>
                <a:spcPts val="0"/>
              </a:spcBef>
              <a:spcAft>
                <a:spcPts val="0"/>
              </a:spcAft>
              <a:buClr>
                <a:srgbClr val="888888"/>
              </a:buClr>
              <a:buSzPts val="1400"/>
              <a:buFont typeface="Arial"/>
              <a:buNone/>
            </a:pPr>
            <a:r>
              <a:rPr b="0" i="0" lang="en-US" sz="900" u="none" cap="none" strike="noStrike">
                <a:solidFill>
                  <a:srgbClr val="888888"/>
                </a:solidFill>
                <a:latin typeface="Arial"/>
                <a:ea typeface="Arial"/>
                <a:cs typeface="Arial"/>
                <a:sym typeface="Arial"/>
              </a:rPr>
              <a:t>Settings Page sets up the work unit the position is associated with.</a:t>
            </a:r>
            <a:endParaRPr b="0" i="0" sz="900" u="none" cap="none" strike="noStrike">
              <a:solidFill>
                <a:srgbClr val="888888"/>
              </a:solidFill>
              <a:latin typeface="Arial"/>
              <a:ea typeface="Arial"/>
              <a:cs typeface="Arial"/>
              <a:sym typeface="Arial"/>
            </a:endParaRPr>
          </a:p>
        </p:txBody>
      </p:sp>
      <p:pic>
        <p:nvPicPr>
          <p:cNvPr id="334" name="Google Shape;334;p24"/>
          <p:cNvPicPr preferRelativeResize="0"/>
          <p:nvPr/>
        </p:nvPicPr>
        <p:blipFill rotWithShape="1">
          <a:blip r:embed="rId4">
            <a:alphaModFix/>
          </a:blip>
          <a:srcRect b="0" l="0" r="0" t="0"/>
          <a:stretch/>
        </p:blipFill>
        <p:spPr>
          <a:xfrm>
            <a:off x="565946" y="1229910"/>
            <a:ext cx="8187529" cy="4241566"/>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35" name="Google Shape;335;p24"/>
          <p:cNvSpPr txBox="1"/>
          <p:nvPr/>
        </p:nvSpPr>
        <p:spPr>
          <a:xfrm>
            <a:off x="441664" y="332173"/>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Create Faculty Posting</a:t>
            </a:r>
            <a:endParaRPr b="1" i="0" sz="4000" u="none" cap="none" strike="noStrike">
              <a:solidFill>
                <a:srgbClr val="00703C"/>
              </a:solidFill>
              <a:latin typeface="Arial"/>
              <a:ea typeface="Arial"/>
              <a:cs typeface="Arial"/>
              <a:sym typeface="Arial"/>
            </a:endParaRPr>
          </a:p>
        </p:txBody>
      </p:sp>
      <p:sp>
        <p:nvSpPr>
          <p:cNvPr id="336" name="Google Shape;336;p24"/>
          <p:cNvSpPr/>
          <p:nvPr/>
        </p:nvSpPr>
        <p:spPr>
          <a:xfrm>
            <a:off x="6561278" y="3149482"/>
            <a:ext cx="2171488" cy="838201"/>
          </a:xfrm>
          <a:prstGeom prst="wedgeRoundRectCallout">
            <a:avLst>
              <a:gd fmla="val -18966" name="adj1"/>
              <a:gd fmla="val -145358"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Click here to create posting</a:t>
            </a:r>
            <a:endParaRPr b="0" i="0" sz="1400" u="none" cap="none" strike="noStrike">
              <a:solidFill>
                <a:srgbClr val="000000"/>
              </a:solidFill>
              <a:latin typeface="Arial"/>
              <a:ea typeface="Arial"/>
              <a:cs typeface="Arial"/>
              <a:sym typeface="Arial"/>
            </a:endParaRPr>
          </a:p>
        </p:txBody>
      </p:sp>
      <p:sp>
        <p:nvSpPr>
          <p:cNvPr id="337" name="Google Shape;337;p24"/>
          <p:cNvSpPr txBox="1"/>
          <p:nvPr/>
        </p:nvSpPr>
        <p:spPr>
          <a:xfrm>
            <a:off x="381000" y="5471476"/>
            <a:ext cx="8382000" cy="705487"/>
          </a:xfrm>
          <a:prstGeom prst="rect">
            <a:avLst/>
          </a:prstGeom>
          <a:noFill/>
          <a:ln>
            <a:noFill/>
          </a:ln>
        </p:spPr>
        <p:txBody>
          <a:bodyPr anchorCtr="0" anchor="t" bIns="45700" lIns="91425" spcFirstLastPara="1" rIns="91425" wrap="square" tIns="45700">
            <a:normAutofit fontScale="77500" lnSpcReduction="20000"/>
          </a:bodyPr>
          <a:lstStyle/>
          <a:p>
            <a:pPr indent="0" lvl="0" marL="114300" marR="0" rtl="0" algn="l">
              <a:lnSpc>
                <a:spcPct val="100000"/>
              </a:lnSpc>
              <a:spcBef>
                <a:spcPts val="0"/>
              </a:spcBef>
              <a:spcAft>
                <a:spcPts val="0"/>
              </a:spcAft>
              <a:buClr>
                <a:srgbClr val="00703C"/>
              </a:buClr>
              <a:buSzPct val="100000"/>
              <a:buFont typeface="Arial"/>
              <a:buNone/>
            </a:pPr>
            <a:r>
              <a:rPr b="0" i="0" lang="en-US" sz="3200" u="none" cap="none" strike="noStrike">
                <a:solidFill>
                  <a:srgbClr val="00703C"/>
                </a:solidFill>
                <a:latin typeface="Arial"/>
                <a:ea typeface="Arial"/>
                <a:cs typeface="Arial"/>
                <a:sym typeface="Arial"/>
              </a:rPr>
              <a:t>Settings Page sets up the work unit the position is associated with.</a:t>
            </a:r>
            <a:endParaRPr b="0" i="0" sz="3200" u="none" cap="none" strike="noStrike">
              <a:solidFill>
                <a:srgbClr val="00703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1" name="Shape 341"/>
        <p:cNvGrpSpPr/>
        <p:nvPr/>
      </p:nvGrpSpPr>
      <p:grpSpPr>
        <a:xfrm>
          <a:off x="0" y="0"/>
          <a:ext cx="0" cy="0"/>
          <a:chOff x="0" y="0"/>
          <a:chExt cx="0" cy="0"/>
        </a:xfrm>
      </p:grpSpPr>
      <p:sp>
        <p:nvSpPr>
          <p:cNvPr id="342" name="Google Shape;342;p25"/>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343" name="Google Shape;343;p25"/>
          <p:cNvPicPr preferRelativeResize="0"/>
          <p:nvPr/>
        </p:nvPicPr>
        <p:blipFill rotWithShape="1">
          <a:blip r:embed="rId4">
            <a:alphaModFix/>
          </a:blip>
          <a:srcRect b="0" l="0" r="0" t="0"/>
          <a:stretch/>
        </p:blipFill>
        <p:spPr>
          <a:xfrm>
            <a:off x="426128" y="1349984"/>
            <a:ext cx="8307132" cy="3603015"/>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44" name="Google Shape;344;p25"/>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Create Faculty Posting</a:t>
            </a:r>
            <a:endParaRPr b="1" i="0" sz="4000" u="none" cap="none" strike="noStrike">
              <a:solidFill>
                <a:srgbClr val="00703C"/>
              </a:solidFill>
              <a:latin typeface="Arial"/>
              <a:ea typeface="Arial"/>
              <a:cs typeface="Arial"/>
              <a:sym typeface="Arial"/>
            </a:endParaRPr>
          </a:p>
        </p:txBody>
      </p:sp>
      <p:sp>
        <p:nvSpPr>
          <p:cNvPr id="345" name="Google Shape;345;p25"/>
          <p:cNvSpPr/>
          <p:nvPr/>
        </p:nvSpPr>
        <p:spPr>
          <a:xfrm>
            <a:off x="6633276" y="2313290"/>
            <a:ext cx="2099984" cy="838201"/>
          </a:xfrm>
          <a:prstGeom prst="wedgeRoundRectCallout">
            <a:avLst>
              <a:gd fmla="val 21764" name="adj1"/>
              <a:gd fmla="val -84464"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Click </a:t>
            </a:r>
            <a:r>
              <a:rPr b="1" i="0" lang="en-US" sz="2000" u="none" cap="none" strike="noStrike">
                <a:solidFill>
                  <a:srgbClr val="000000"/>
                </a:solidFill>
                <a:latin typeface="Calibri"/>
                <a:ea typeface="Calibri"/>
                <a:cs typeface="Calibri"/>
                <a:sym typeface="Calibri"/>
              </a:rPr>
              <a:t>Next</a:t>
            </a:r>
            <a:r>
              <a:rPr b="0" i="0" lang="en-US" sz="2000" u="none" cap="none" strike="noStrike">
                <a:solidFill>
                  <a:srgbClr val="000000"/>
                </a:solidFill>
                <a:latin typeface="Calibri"/>
                <a:ea typeface="Calibri"/>
                <a:cs typeface="Calibri"/>
                <a:sym typeface="Calibri"/>
              </a:rPr>
              <a:t> to move to next tab</a:t>
            </a:r>
            <a:endParaRPr b="0" i="0" sz="1400" u="none" cap="none" strike="noStrike">
              <a:solidFill>
                <a:srgbClr val="000000"/>
              </a:solidFill>
              <a:latin typeface="Arial"/>
              <a:ea typeface="Arial"/>
              <a:cs typeface="Arial"/>
              <a:sym typeface="Arial"/>
            </a:endParaRPr>
          </a:p>
        </p:txBody>
      </p:sp>
      <p:sp>
        <p:nvSpPr>
          <p:cNvPr id="346" name="Google Shape;346;p25"/>
          <p:cNvSpPr/>
          <p:nvPr/>
        </p:nvSpPr>
        <p:spPr>
          <a:xfrm>
            <a:off x="413551" y="4876800"/>
            <a:ext cx="2438400" cy="685800"/>
          </a:xfrm>
          <a:prstGeom prst="wedgeRoundRectCallout">
            <a:avLst>
              <a:gd fmla="val -24188" name="adj1"/>
              <a:gd fmla="val -193411"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Posting Navigation Menu</a:t>
            </a:r>
            <a:endParaRPr b="0" i="0" sz="1400" u="none" cap="none" strike="noStrike">
              <a:solidFill>
                <a:srgbClr val="000000"/>
              </a:solidFill>
              <a:latin typeface="Arial"/>
              <a:ea typeface="Arial"/>
              <a:cs typeface="Arial"/>
              <a:sym typeface="Arial"/>
            </a:endParaRPr>
          </a:p>
        </p:txBody>
      </p:sp>
      <p:sp>
        <p:nvSpPr>
          <p:cNvPr id="347" name="Google Shape;347;p25"/>
          <p:cNvSpPr/>
          <p:nvPr/>
        </p:nvSpPr>
        <p:spPr>
          <a:xfrm>
            <a:off x="6324600" y="3886200"/>
            <a:ext cx="1718985" cy="775259"/>
          </a:xfrm>
          <a:prstGeom prst="wedgeRoundRectCallout">
            <a:avLst>
              <a:gd fmla="val -96822" name="adj1"/>
              <a:gd fmla="val -23677"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Enter details in fields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1" name="Shape 351"/>
        <p:cNvGrpSpPr/>
        <p:nvPr/>
      </p:nvGrpSpPr>
      <p:grpSpPr>
        <a:xfrm>
          <a:off x="0" y="0"/>
          <a:ext cx="0" cy="0"/>
          <a:chOff x="0" y="0"/>
          <a:chExt cx="0" cy="0"/>
        </a:xfrm>
      </p:grpSpPr>
      <p:sp>
        <p:nvSpPr>
          <p:cNvPr id="352" name="Google Shape;352;p26"/>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353" name="Google Shape;353;p26"/>
          <p:cNvSpPr txBox="1"/>
          <p:nvPr/>
        </p:nvSpPr>
        <p:spPr>
          <a:xfrm>
            <a:off x="0" y="274638"/>
            <a:ext cx="91440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Applicant Documents</a:t>
            </a:r>
            <a:endParaRPr b="1" i="0" sz="4000" u="none" cap="none" strike="noStrike">
              <a:solidFill>
                <a:srgbClr val="00703C"/>
              </a:solidFill>
              <a:latin typeface="Arial"/>
              <a:ea typeface="Arial"/>
              <a:cs typeface="Arial"/>
              <a:sym typeface="Arial"/>
            </a:endParaRPr>
          </a:p>
        </p:txBody>
      </p:sp>
      <p:sp>
        <p:nvSpPr>
          <p:cNvPr id="354" name="Google Shape;354;p26"/>
          <p:cNvSpPr txBox="1"/>
          <p:nvPr/>
        </p:nvSpPr>
        <p:spPr>
          <a:xfrm>
            <a:off x="387725" y="4915220"/>
            <a:ext cx="8299075" cy="147732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703C"/>
              </a:buClr>
              <a:buSzPts val="2400"/>
              <a:buFont typeface="Arial"/>
              <a:buChar char="•"/>
            </a:pPr>
            <a:r>
              <a:rPr b="0" i="0" lang="en-US" sz="2400" u="none" cap="none" strike="noStrike">
                <a:solidFill>
                  <a:srgbClr val="00703C"/>
                </a:solidFill>
                <a:latin typeface="Arial"/>
                <a:ea typeface="Arial"/>
                <a:cs typeface="Arial"/>
                <a:sym typeface="Arial"/>
              </a:rPr>
              <a:t>Choose whether the applicant documents have to be uploaded, optional or not used.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3C"/>
              </a:buClr>
              <a:buSzPts val="2400"/>
              <a:buFont typeface="Arial"/>
              <a:buChar char="•"/>
            </a:pPr>
            <a:r>
              <a:rPr b="0" i="0" lang="en-US" sz="2400" u="none" cap="none" strike="noStrike">
                <a:solidFill>
                  <a:srgbClr val="00703C"/>
                </a:solidFill>
                <a:latin typeface="Arial"/>
                <a:ea typeface="Arial"/>
                <a:cs typeface="Arial"/>
                <a:sym typeface="Arial"/>
              </a:rPr>
              <a:t>Can re-sort the list of documents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703C"/>
              </a:solidFill>
              <a:latin typeface="Arial"/>
              <a:ea typeface="Arial"/>
              <a:cs typeface="Arial"/>
              <a:sym typeface="Arial"/>
            </a:endParaRPr>
          </a:p>
        </p:txBody>
      </p:sp>
      <p:pic>
        <p:nvPicPr>
          <p:cNvPr id="355" name="Google Shape;355;p26"/>
          <p:cNvPicPr preferRelativeResize="0"/>
          <p:nvPr/>
        </p:nvPicPr>
        <p:blipFill rotWithShape="1">
          <a:blip r:embed="rId4">
            <a:alphaModFix/>
          </a:blip>
          <a:srcRect b="0" l="0" r="0" t="0"/>
          <a:stretch/>
        </p:blipFill>
        <p:spPr>
          <a:xfrm>
            <a:off x="387725" y="1524000"/>
            <a:ext cx="8368550" cy="3391220"/>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sp>
        <p:nvSpPr>
          <p:cNvPr id="360" name="Google Shape;360;p27"/>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361" name="Google Shape;361;p27"/>
          <p:cNvSpPr txBox="1"/>
          <p:nvPr/>
        </p:nvSpPr>
        <p:spPr>
          <a:xfrm>
            <a:off x="685800" y="457200"/>
            <a:ext cx="7727950" cy="101758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3C"/>
              </a:buClr>
              <a:buSzPts val="3600"/>
              <a:buFont typeface="Arial"/>
              <a:buNone/>
            </a:pPr>
            <a:r>
              <a:rPr b="1" i="0" lang="en-US" sz="3600" u="none" cap="none" strike="noStrike">
                <a:solidFill>
                  <a:srgbClr val="00703C"/>
                </a:solidFill>
                <a:latin typeface="Arial"/>
                <a:ea typeface="Arial"/>
                <a:cs typeface="Arial"/>
                <a:sym typeface="Arial"/>
              </a:rPr>
              <a:t>Search Committee Member vs. Guest User Account</a:t>
            </a:r>
            <a:endParaRPr b="1" i="0" sz="3600" u="none" cap="none" strike="noStrike">
              <a:solidFill>
                <a:srgbClr val="00703C"/>
              </a:solidFill>
              <a:latin typeface="Arial"/>
              <a:ea typeface="Arial"/>
              <a:cs typeface="Arial"/>
              <a:sym typeface="Arial"/>
            </a:endParaRPr>
          </a:p>
        </p:txBody>
      </p:sp>
      <p:sp>
        <p:nvSpPr>
          <p:cNvPr id="362" name="Google Shape;362;p27"/>
          <p:cNvSpPr txBox="1"/>
          <p:nvPr/>
        </p:nvSpPr>
        <p:spPr>
          <a:xfrm>
            <a:off x="457200" y="1752600"/>
            <a:ext cx="8477250" cy="4495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0"/>
              </a:spcBef>
              <a:spcAft>
                <a:spcPts val="0"/>
              </a:spcAft>
              <a:buClr>
                <a:srgbClr val="00703C"/>
              </a:buClr>
              <a:buSzPts val="2800"/>
              <a:buFont typeface="Arial"/>
              <a:buNone/>
            </a:pPr>
            <a:r>
              <a:rPr b="0" i="0" lang="en-US" sz="2800" u="none" cap="none" strike="noStrike">
                <a:solidFill>
                  <a:srgbClr val="00703C"/>
                </a:solidFill>
                <a:latin typeface="Arial"/>
                <a:ea typeface="Arial"/>
                <a:cs typeface="Arial"/>
                <a:sym typeface="Arial"/>
              </a:rPr>
              <a:t>Two types of “guest” accounts in NinerTalent</a:t>
            </a:r>
            <a:endParaRPr b="0" i="0" sz="2800" u="none" cap="none" strike="noStrike">
              <a:solidFill>
                <a:srgbClr val="00703C"/>
              </a:solidFill>
              <a:latin typeface="Arial"/>
              <a:ea typeface="Arial"/>
              <a:cs typeface="Arial"/>
              <a:sym typeface="Arial"/>
            </a:endParaRPr>
          </a:p>
          <a:p>
            <a:pPr indent="-228600" lvl="1" marL="857250" marR="0" rtl="0" algn="l">
              <a:lnSpc>
                <a:spcPct val="9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Search Committee Member – Can log in with UNC Charlotte NinerNet credentials</a:t>
            </a:r>
            <a:endParaRPr b="0" i="0" sz="1400" u="none" cap="none" strike="noStrike">
              <a:solidFill>
                <a:srgbClr val="000000"/>
              </a:solidFill>
              <a:latin typeface="Arial"/>
              <a:ea typeface="Arial"/>
              <a:cs typeface="Arial"/>
              <a:sym typeface="Arial"/>
            </a:endParaRPr>
          </a:p>
          <a:p>
            <a:pPr indent="-228600" lvl="1" marL="857250" marR="0" rtl="0" algn="l">
              <a:lnSpc>
                <a:spcPct val="9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Guest User Account – System generated login credentials</a:t>
            </a:r>
            <a:endParaRPr b="0" i="0" sz="1400" u="none" cap="none" strike="noStrike">
              <a:solidFill>
                <a:srgbClr val="000000"/>
              </a:solidFill>
              <a:latin typeface="Arial"/>
              <a:ea typeface="Arial"/>
              <a:cs typeface="Arial"/>
              <a:sym typeface="Arial"/>
            </a:endParaRPr>
          </a:p>
          <a:p>
            <a:pPr indent="-228600" lvl="0" marL="409923" marR="0" rtl="0" algn="l">
              <a:lnSpc>
                <a:spcPct val="90000"/>
              </a:lnSpc>
              <a:spcBef>
                <a:spcPts val="560"/>
              </a:spcBef>
              <a:spcAft>
                <a:spcPts val="0"/>
              </a:spcAft>
              <a:buClr>
                <a:srgbClr val="00703C"/>
              </a:buClr>
              <a:buSzPts val="2800"/>
              <a:buFont typeface="Arial"/>
              <a:buNone/>
            </a:pPr>
            <a:r>
              <a:rPr b="0" i="0" lang="en-US" sz="2800" u="none" cap="none" strike="noStrike">
                <a:solidFill>
                  <a:srgbClr val="00703C"/>
                </a:solidFill>
                <a:latin typeface="Arial"/>
                <a:ea typeface="Arial"/>
                <a:cs typeface="Arial"/>
                <a:sym typeface="Arial"/>
              </a:rPr>
              <a:t>If someone needs Search Committee Member access, contact Courtney Webster, Tangia Betterson, Dawn Tench or Maxwell Awando</a:t>
            </a:r>
            <a:endParaRPr b="0" i="0" sz="2800" u="none" cap="none" strike="noStrike">
              <a:solidFill>
                <a:srgbClr val="00703C"/>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6" name="Shape 366"/>
        <p:cNvGrpSpPr/>
        <p:nvPr/>
      </p:nvGrpSpPr>
      <p:grpSpPr>
        <a:xfrm>
          <a:off x="0" y="0"/>
          <a:ext cx="0" cy="0"/>
          <a:chOff x="0" y="0"/>
          <a:chExt cx="0" cy="0"/>
        </a:xfrm>
      </p:grpSpPr>
      <p:sp>
        <p:nvSpPr>
          <p:cNvPr id="367" name="Google Shape;367;p28"/>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368" name="Google Shape;368;p28"/>
          <p:cNvPicPr preferRelativeResize="0"/>
          <p:nvPr/>
        </p:nvPicPr>
        <p:blipFill rotWithShape="1">
          <a:blip r:embed="rId4">
            <a:alphaModFix/>
          </a:blip>
          <a:srcRect b="0" l="0" r="0" t="0"/>
          <a:stretch/>
        </p:blipFill>
        <p:spPr>
          <a:xfrm>
            <a:off x="2057400" y="1143000"/>
            <a:ext cx="5791200" cy="4683633"/>
          </a:xfrm>
          <a:prstGeom prst="rect">
            <a:avLst/>
          </a:prstGeom>
          <a:noFill/>
          <a:ln cap="sq"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69" name="Google Shape;369;p28"/>
          <p:cNvSpPr txBox="1"/>
          <p:nvPr/>
        </p:nvSpPr>
        <p:spPr>
          <a:xfrm>
            <a:off x="426128" y="408373"/>
            <a:ext cx="8260672" cy="810828"/>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Search Committee Members</a:t>
            </a:r>
            <a:endParaRPr b="1" i="0" sz="4000" u="none" cap="none" strike="noStrike">
              <a:solidFill>
                <a:srgbClr val="00703C"/>
              </a:solidFill>
              <a:latin typeface="Arial"/>
              <a:ea typeface="Arial"/>
              <a:cs typeface="Arial"/>
              <a:sym typeface="Arial"/>
            </a:endParaRPr>
          </a:p>
        </p:txBody>
      </p:sp>
      <p:sp>
        <p:nvSpPr>
          <p:cNvPr id="370" name="Google Shape;370;p28"/>
          <p:cNvSpPr/>
          <p:nvPr/>
        </p:nvSpPr>
        <p:spPr>
          <a:xfrm>
            <a:off x="276225" y="4191000"/>
            <a:ext cx="1752600" cy="1371600"/>
          </a:xfrm>
          <a:prstGeom prst="wedgeRoundRectCallout">
            <a:avLst>
              <a:gd fmla="val 62389" name="adj1"/>
              <a:gd fmla="val -5574"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Search for search committee members</a:t>
            </a:r>
            <a:endParaRPr b="0" i="0" sz="1400" u="none" cap="none" strike="noStrike">
              <a:solidFill>
                <a:srgbClr val="000000"/>
              </a:solidFill>
              <a:latin typeface="Arial"/>
              <a:ea typeface="Arial"/>
              <a:cs typeface="Arial"/>
              <a:sym typeface="Arial"/>
            </a:endParaRPr>
          </a:p>
        </p:txBody>
      </p:sp>
      <p:sp>
        <p:nvSpPr>
          <p:cNvPr id="371" name="Google Shape;371;p28"/>
          <p:cNvSpPr/>
          <p:nvPr/>
        </p:nvSpPr>
        <p:spPr>
          <a:xfrm>
            <a:off x="4800600" y="4724400"/>
            <a:ext cx="3581400" cy="609600"/>
          </a:xfrm>
          <a:prstGeom prst="wedgeRoundRectCallout">
            <a:avLst>
              <a:gd fmla="val -44098" name="adj1"/>
              <a:gd fmla="val -97118"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Add the person as a search committee member</a:t>
            </a:r>
            <a:endParaRPr b="0" i="0" sz="1400" u="none" cap="none" strike="noStrike">
              <a:solidFill>
                <a:srgbClr val="000000"/>
              </a:solidFill>
              <a:latin typeface="Arial"/>
              <a:ea typeface="Arial"/>
              <a:cs typeface="Arial"/>
              <a:sym typeface="Arial"/>
            </a:endParaRPr>
          </a:p>
        </p:txBody>
      </p:sp>
      <p:sp>
        <p:nvSpPr>
          <p:cNvPr id="372" name="Google Shape;372;p28"/>
          <p:cNvSpPr/>
          <p:nvPr/>
        </p:nvSpPr>
        <p:spPr>
          <a:xfrm>
            <a:off x="6477000" y="2875216"/>
            <a:ext cx="2362200" cy="934784"/>
          </a:xfrm>
          <a:prstGeom prst="wedgeRoundRectCallout">
            <a:avLst>
              <a:gd fmla="val -100539" name="adj1"/>
              <a:gd fmla="val 90462"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Are they the search committee chair?</a:t>
            </a:r>
            <a:endParaRPr b="0" i="0" sz="1400" u="none" cap="none" strike="noStrike">
              <a:solidFill>
                <a:srgbClr val="000000"/>
              </a:solidFill>
              <a:latin typeface="Arial"/>
              <a:ea typeface="Arial"/>
              <a:cs typeface="Arial"/>
              <a:sym typeface="Arial"/>
            </a:endParaRPr>
          </a:p>
        </p:txBody>
      </p:sp>
      <p:sp>
        <p:nvSpPr>
          <p:cNvPr id="373" name="Google Shape;373;p28"/>
          <p:cNvSpPr txBox="1"/>
          <p:nvPr/>
        </p:nvSpPr>
        <p:spPr>
          <a:xfrm>
            <a:off x="276225" y="6005810"/>
            <a:ext cx="727007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Used for on campus search committee members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29"/>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379" name="Google Shape;379;p29"/>
          <p:cNvPicPr preferRelativeResize="0"/>
          <p:nvPr/>
        </p:nvPicPr>
        <p:blipFill rotWithShape="1">
          <a:blip r:embed="rId4">
            <a:alphaModFix/>
          </a:blip>
          <a:srcRect b="0" l="0" r="0" t="0"/>
          <a:stretch/>
        </p:blipFill>
        <p:spPr>
          <a:xfrm>
            <a:off x="426128" y="1437442"/>
            <a:ext cx="8504271" cy="3634114"/>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80" name="Google Shape;380;p29"/>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Guest User</a:t>
            </a:r>
            <a:endParaRPr b="1" i="0" sz="4000" u="none" cap="none" strike="noStrike">
              <a:solidFill>
                <a:srgbClr val="00703C"/>
              </a:solidFill>
              <a:latin typeface="Arial"/>
              <a:ea typeface="Arial"/>
              <a:cs typeface="Arial"/>
              <a:sym typeface="Arial"/>
            </a:endParaRPr>
          </a:p>
        </p:txBody>
      </p:sp>
      <p:sp>
        <p:nvSpPr>
          <p:cNvPr id="381" name="Google Shape;381;p29"/>
          <p:cNvSpPr/>
          <p:nvPr/>
        </p:nvSpPr>
        <p:spPr>
          <a:xfrm>
            <a:off x="4267200" y="4495800"/>
            <a:ext cx="2004894" cy="988638"/>
          </a:xfrm>
          <a:prstGeom prst="wedgeRoundRectCallout">
            <a:avLst>
              <a:gd fmla="val -75371" name="adj1"/>
              <a:gd fmla="val -37408"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Click to create a Guest User Account</a:t>
            </a:r>
            <a:endParaRPr b="0" i="0" sz="1400" u="none" cap="none" strike="noStrike">
              <a:solidFill>
                <a:srgbClr val="000000"/>
              </a:solidFill>
              <a:latin typeface="Arial"/>
              <a:ea typeface="Arial"/>
              <a:cs typeface="Arial"/>
              <a:sym typeface="Arial"/>
            </a:endParaRPr>
          </a:p>
        </p:txBody>
      </p:sp>
      <p:sp>
        <p:nvSpPr>
          <p:cNvPr id="382" name="Google Shape;382;p29"/>
          <p:cNvSpPr txBox="1"/>
          <p:nvPr/>
        </p:nvSpPr>
        <p:spPr>
          <a:xfrm>
            <a:off x="426128" y="5638800"/>
            <a:ext cx="719387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3C"/>
                </a:solidFill>
                <a:latin typeface="Arial"/>
                <a:ea typeface="Arial"/>
                <a:cs typeface="Arial"/>
                <a:sym typeface="Arial"/>
              </a:rPr>
              <a:t>Used for off campus search committee members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6" name="Shape 386"/>
        <p:cNvGrpSpPr/>
        <p:nvPr/>
      </p:nvGrpSpPr>
      <p:grpSpPr>
        <a:xfrm>
          <a:off x="0" y="0"/>
          <a:ext cx="0" cy="0"/>
          <a:chOff x="0" y="0"/>
          <a:chExt cx="0" cy="0"/>
        </a:xfrm>
      </p:grpSpPr>
      <p:sp>
        <p:nvSpPr>
          <p:cNvPr id="387" name="Google Shape;387;p30"/>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388" name="Google Shape;388;p30"/>
          <p:cNvSpPr txBox="1"/>
          <p:nvPr/>
        </p:nvSpPr>
        <p:spPr>
          <a:xfrm>
            <a:off x="352425" y="274638"/>
            <a:ext cx="8258176"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Labor Market Availability Data</a:t>
            </a:r>
            <a:endParaRPr b="1" i="0" sz="4000" u="none" cap="none" strike="noStrike">
              <a:solidFill>
                <a:srgbClr val="00703C"/>
              </a:solidFill>
              <a:latin typeface="Arial"/>
              <a:ea typeface="Arial"/>
              <a:cs typeface="Arial"/>
              <a:sym typeface="Arial"/>
            </a:endParaRPr>
          </a:p>
        </p:txBody>
      </p:sp>
      <p:sp>
        <p:nvSpPr>
          <p:cNvPr id="389" name="Google Shape;389;p30"/>
          <p:cNvSpPr txBox="1"/>
          <p:nvPr/>
        </p:nvSpPr>
        <p:spPr>
          <a:xfrm>
            <a:off x="4572000" y="1138716"/>
            <a:ext cx="4114800" cy="4952999"/>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0"/>
              </a:spcBef>
              <a:spcAft>
                <a:spcPts val="0"/>
              </a:spcAft>
              <a:buClr>
                <a:srgbClr val="00703C"/>
              </a:buClr>
              <a:buSzPts val="2800"/>
              <a:buFont typeface="Arial"/>
              <a:buChar char="•"/>
            </a:pPr>
            <a:r>
              <a:rPr b="0" i="0" lang="en-US" sz="2800" u="none" cap="none" strike="noStrike">
                <a:solidFill>
                  <a:srgbClr val="00703C"/>
                </a:solidFill>
                <a:latin typeface="Calibri"/>
                <a:ea typeface="Calibri"/>
                <a:cs typeface="Calibri"/>
                <a:sym typeface="Calibri"/>
              </a:rPr>
              <a:t>The Equity Officer will enter the Labor Market information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560"/>
              </a:spcBef>
              <a:spcAft>
                <a:spcPts val="0"/>
              </a:spcAft>
              <a:buClr>
                <a:srgbClr val="00703C"/>
              </a:buClr>
              <a:buSzPts val="2800"/>
              <a:buFont typeface="Arial"/>
              <a:buChar char="•"/>
            </a:pPr>
            <a:r>
              <a:rPr b="0" i="0" lang="en-US" sz="2800" u="none" cap="none" strike="noStrike">
                <a:solidFill>
                  <a:srgbClr val="00703C"/>
                </a:solidFill>
                <a:latin typeface="Calibri"/>
                <a:ea typeface="Calibri"/>
                <a:cs typeface="Calibri"/>
                <a:sym typeface="Calibri"/>
              </a:rPr>
              <a:t>You will compare the Labor Market information with the demographics of the applicant pool.</a:t>
            </a:r>
            <a:endParaRPr b="0" i="0" sz="1400" u="none" cap="none" strike="noStrike">
              <a:solidFill>
                <a:srgbClr val="000000"/>
              </a:solidFill>
              <a:latin typeface="Arial"/>
              <a:ea typeface="Arial"/>
              <a:cs typeface="Arial"/>
              <a:sym typeface="Arial"/>
            </a:endParaRPr>
          </a:p>
        </p:txBody>
      </p:sp>
      <p:pic>
        <p:nvPicPr>
          <p:cNvPr id="390" name="Google Shape;390;p30"/>
          <p:cNvPicPr preferRelativeResize="0"/>
          <p:nvPr/>
        </p:nvPicPr>
        <p:blipFill rotWithShape="1">
          <a:blip r:embed="rId4">
            <a:alphaModFix/>
          </a:blip>
          <a:srcRect b="0" l="0" r="7352" t="0"/>
          <a:stretch/>
        </p:blipFill>
        <p:spPr>
          <a:xfrm>
            <a:off x="123826" y="1189038"/>
            <a:ext cx="4295775" cy="4902677"/>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4" name="Shape 394"/>
        <p:cNvGrpSpPr/>
        <p:nvPr/>
      </p:nvGrpSpPr>
      <p:grpSpPr>
        <a:xfrm>
          <a:off x="0" y="0"/>
          <a:ext cx="0" cy="0"/>
          <a:chOff x="0" y="0"/>
          <a:chExt cx="0" cy="0"/>
        </a:xfrm>
      </p:grpSpPr>
      <p:sp>
        <p:nvSpPr>
          <p:cNvPr id="395" name="Google Shape;395;p31"/>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396" name="Google Shape;396;p31"/>
          <p:cNvPicPr preferRelativeResize="0"/>
          <p:nvPr/>
        </p:nvPicPr>
        <p:blipFill rotWithShape="1">
          <a:blip r:embed="rId4">
            <a:alphaModFix/>
          </a:blip>
          <a:srcRect b="0" l="0" r="0" t="0"/>
          <a:stretch/>
        </p:blipFill>
        <p:spPr>
          <a:xfrm>
            <a:off x="804938" y="1447799"/>
            <a:ext cx="7503052" cy="3848456"/>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397" name="Google Shape;397;p31"/>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Create Faculty Posting</a:t>
            </a:r>
            <a:endParaRPr b="1" i="0" sz="4400" u="none" cap="none" strike="noStrike">
              <a:solidFill>
                <a:srgbClr val="00703C"/>
              </a:solidFill>
              <a:latin typeface="Arial"/>
              <a:ea typeface="Arial"/>
              <a:cs typeface="Arial"/>
              <a:sym typeface="Arial"/>
            </a:endParaRPr>
          </a:p>
        </p:txBody>
      </p:sp>
      <p:sp>
        <p:nvSpPr>
          <p:cNvPr id="398" name="Google Shape;398;p31"/>
          <p:cNvSpPr/>
          <p:nvPr/>
        </p:nvSpPr>
        <p:spPr>
          <a:xfrm>
            <a:off x="5638800" y="3505200"/>
            <a:ext cx="2211990" cy="838200"/>
          </a:xfrm>
          <a:prstGeom prst="wedgeRoundRectCallout">
            <a:avLst>
              <a:gd fmla="val -8659" name="adj1"/>
              <a:gd fmla="val -136940"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Transition to next step in workflow</a:t>
            </a:r>
            <a:endParaRPr b="0" i="0" sz="1400" u="none" cap="none" strike="noStrike">
              <a:solidFill>
                <a:srgbClr val="000000"/>
              </a:solidFill>
              <a:latin typeface="Arial"/>
              <a:ea typeface="Arial"/>
              <a:cs typeface="Arial"/>
              <a:sym typeface="Arial"/>
            </a:endParaRPr>
          </a:p>
        </p:txBody>
      </p:sp>
      <p:sp>
        <p:nvSpPr>
          <p:cNvPr id="399" name="Google Shape;399;p31"/>
          <p:cNvSpPr txBox="1"/>
          <p:nvPr/>
        </p:nvSpPr>
        <p:spPr>
          <a:xfrm>
            <a:off x="228600" y="5638800"/>
            <a:ext cx="7810500" cy="6096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00703C"/>
              </a:buClr>
              <a:buSzPts val="2800"/>
              <a:buFont typeface="Arial"/>
              <a:buNone/>
            </a:pPr>
            <a:r>
              <a:rPr b="0" i="0" lang="en-US" sz="2800" u="none" cap="none" strike="noStrike">
                <a:solidFill>
                  <a:srgbClr val="00703C"/>
                </a:solidFill>
                <a:latin typeface="Arial"/>
                <a:ea typeface="Arial"/>
                <a:cs typeface="Arial"/>
                <a:sym typeface="Arial"/>
              </a:rPr>
              <a:t>Workflow options will vary based on user group</a:t>
            </a:r>
            <a:endParaRPr b="0" i="0" sz="3200" u="none" cap="none" strike="noStrike">
              <a:solidFill>
                <a:srgbClr val="00703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3"/>
          <p:cNvSpPr txBox="1"/>
          <p:nvPr>
            <p:ph type="title"/>
          </p:nvPr>
        </p:nvSpPr>
        <p:spPr>
          <a:xfrm>
            <a:off x="628650" y="365126"/>
            <a:ext cx="7886700" cy="1325563"/>
          </a:xfrm>
          <a:prstGeom prst="rect">
            <a:avLst/>
          </a:prstGeom>
          <a:noFill/>
          <a:ln>
            <a:noFill/>
          </a:ln>
        </p:spPr>
        <p:txBody>
          <a:bodyPr anchorCtr="0" anchor="b" bIns="34275" lIns="68550" spcFirstLastPara="1" rIns="68550" wrap="square" tIns="34275">
            <a:normAutofit/>
          </a:bodyPr>
          <a:lstStyle/>
          <a:p>
            <a:pPr indent="0" lvl="0" marL="0" rtl="0" algn="l">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171" name="Google Shape;171;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750"/>
              </a:spcBef>
              <a:spcAft>
                <a:spcPts val="0"/>
              </a:spcAft>
              <a:buClr>
                <a:schemeClr val="dk1"/>
              </a:buClr>
              <a:buSzPts val="1800"/>
              <a:buChar char="•"/>
            </a:pPr>
            <a:r>
              <a:rPr lang="en-US"/>
              <a:t>Office of Legal Affairs – </a:t>
            </a:r>
            <a:r>
              <a:rPr lang="en-US" u="sng">
                <a:solidFill>
                  <a:schemeClr val="hlink"/>
                </a:solidFill>
                <a:hlinkClick r:id="rId4"/>
              </a:rPr>
              <a:t>Review Employment Guidelines</a:t>
            </a:r>
            <a:endParaRPr/>
          </a:p>
          <a:p>
            <a:pPr indent="-342900" lvl="0" marL="457200" rtl="0" algn="l">
              <a:lnSpc>
                <a:spcPct val="90000"/>
              </a:lnSpc>
              <a:spcBef>
                <a:spcPts val="750"/>
              </a:spcBef>
              <a:spcAft>
                <a:spcPts val="0"/>
              </a:spcAft>
              <a:buClr>
                <a:schemeClr val="dk1"/>
              </a:buClr>
              <a:buSzPts val="1800"/>
              <a:buChar char="•"/>
            </a:pPr>
            <a:r>
              <a:rPr lang="en-US"/>
              <a:t>Office of the Provost Website - </a:t>
            </a:r>
            <a:r>
              <a:rPr b="0" i="0" lang="en-US" u="sng">
                <a:solidFill>
                  <a:srgbClr val="101820"/>
                </a:solidFill>
                <a:highlight>
                  <a:srgbClr val="FFFFFF"/>
                </a:highlight>
                <a:latin typeface="Arial"/>
                <a:ea typeface="Arial"/>
                <a:cs typeface="Arial"/>
                <a:sym typeface="Arial"/>
                <a:hlinkClick r:id="rId5">
                  <a:extLst>
                    <a:ext uri="{A12FA001-AC4F-418D-AE19-62706E023703}">
                      <ahyp:hlinkClr val="tx"/>
                    </a:ext>
                  </a:extLst>
                </a:hlinkClick>
              </a:rPr>
              <a:t>Academic HR Procedures Handbook</a:t>
            </a:r>
            <a:endParaRPr b="0" i="0">
              <a:solidFill>
                <a:srgbClr val="101820"/>
              </a:solidFill>
              <a:highlight>
                <a:srgbClr val="FFFFFF"/>
              </a:highlight>
              <a:latin typeface="Arial"/>
              <a:ea typeface="Arial"/>
              <a:cs typeface="Arial"/>
              <a:sym typeface="Arial"/>
            </a:endParaRPr>
          </a:p>
          <a:p>
            <a:pPr indent="-342900" lvl="0" marL="457200" rtl="0" algn="l">
              <a:lnSpc>
                <a:spcPct val="90000"/>
              </a:lnSpc>
              <a:spcBef>
                <a:spcPts val="750"/>
              </a:spcBef>
              <a:spcAft>
                <a:spcPts val="0"/>
              </a:spcAft>
              <a:buClr>
                <a:schemeClr val="dk1"/>
              </a:buClr>
              <a:buSzPts val="1800"/>
              <a:buChar char="•"/>
            </a:pPr>
            <a:r>
              <a:rPr lang="en-US"/>
              <a:t>Center for ADVANCing Faculty Success - </a:t>
            </a:r>
            <a:r>
              <a:rPr lang="en-US" u="sng">
                <a:hlinkClick r:id="rId6"/>
              </a:rPr>
              <a:t>B</a:t>
            </a:r>
            <a:r>
              <a:rPr b="0" i="0" lang="en-US" u="sng">
                <a:highlight>
                  <a:srgbClr val="FFFFFF"/>
                </a:highlight>
                <a:latin typeface="Arial"/>
                <a:ea typeface="Arial"/>
                <a:cs typeface="Arial"/>
                <a:sym typeface="Arial"/>
                <a:hlinkClick r:id="rId7"/>
              </a:rPr>
              <a:t>est</a:t>
            </a:r>
            <a:r>
              <a:rPr b="0" i="0" lang="en-US" u="sng">
                <a:solidFill>
                  <a:srgbClr val="101820"/>
                </a:solidFill>
                <a:highlight>
                  <a:srgbClr val="FFFFFF"/>
                </a:highlight>
                <a:latin typeface="Arial"/>
                <a:ea typeface="Arial"/>
                <a:cs typeface="Arial"/>
                <a:sym typeface="Arial"/>
                <a:hlinkClick r:id="rId8">
                  <a:extLst>
                    <a:ext uri="{A12FA001-AC4F-418D-AE19-62706E023703}">
                      <ahyp:hlinkClr val="tx"/>
                    </a:ext>
                  </a:extLst>
                </a:hlinkClick>
              </a:rPr>
              <a:t> practices for advancing  faculty recruitment</a:t>
            </a:r>
            <a:endParaRPr b="0" i="0">
              <a:solidFill>
                <a:srgbClr val="101820"/>
              </a:solidFill>
              <a:highlight>
                <a:srgbClr val="FFFFFF"/>
              </a:highlight>
              <a:latin typeface="Arial"/>
              <a:ea typeface="Arial"/>
              <a:cs typeface="Arial"/>
              <a:sym typeface="Arial"/>
            </a:endParaRPr>
          </a:p>
          <a:p>
            <a:pPr indent="-228600" lvl="0" marL="457200" rtl="0" algn="l">
              <a:lnSpc>
                <a:spcPct val="90000"/>
              </a:lnSpc>
              <a:spcBef>
                <a:spcPts val="750"/>
              </a:spcBef>
              <a:spcAft>
                <a:spcPts val="0"/>
              </a:spcAft>
              <a:buClr>
                <a:schemeClr val="dk1"/>
              </a:buClr>
              <a:buSzPts val="1800"/>
              <a:buNone/>
            </a:pPr>
            <a:r>
              <a:t/>
            </a:r>
            <a:endParaRPr/>
          </a:p>
        </p:txBody>
      </p:sp>
      <p:sp>
        <p:nvSpPr>
          <p:cNvPr id="172" name="Google Shape;172;p3"/>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3200"/>
              <a:buFont typeface="Calibri"/>
              <a:buNone/>
            </a:pPr>
            <a:r>
              <a:rPr b="1" i="0" lang="en-US" sz="3200" u="none" cap="none" strike="noStrike">
                <a:solidFill>
                  <a:srgbClr val="00703C"/>
                </a:solidFill>
                <a:latin typeface="Calibri"/>
                <a:ea typeface="Calibri"/>
                <a:cs typeface="Calibri"/>
                <a:sym typeface="Calibri"/>
              </a:rPr>
              <a:t>Questions about best practices?</a:t>
            </a:r>
            <a:br>
              <a:rPr b="0" i="0" lang="en-US" sz="3200" u="none" cap="none" strike="noStrike">
                <a:solidFill>
                  <a:srgbClr val="00703C"/>
                </a:solidFill>
                <a:latin typeface="Calibri"/>
                <a:ea typeface="Calibri"/>
                <a:cs typeface="Calibri"/>
                <a:sym typeface="Calibri"/>
              </a:rPr>
            </a:br>
            <a:endParaRPr b="1" i="0" sz="3000" u="none" cap="none" strike="noStrike">
              <a:solidFill>
                <a:srgbClr val="00703C"/>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3" name="Shape 403"/>
        <p:cNvGrpSpPr/>
        <p:nvPr/>
      </p:nvGrpSpPr>
      <p:grpSpPr>
        <a:xfrm>
          <a:off x="0" y="0"/>
          <a:ext cx="0" cy="0"/>
          <a:chOff x="0" y="0"/>
          <a:chExt cx="0" cy="0"/>
        </a:xfrm>
      </p:grpSpPr>
      <p:sp>
        <p:nvSpPr>
          <p:cNvPr id="404" name="Google Shape;404;p32"/>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405" name="Google Shape;405;p32"/>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Create Faculty Posting</a:t>
            </a:r>
            <a:endParaRPr b="1" i="0" sz="4400" u="none" cap="none" strike="noStrike">
              <a:solidFill>
                <a:srgbClr val="00703C"/>
              </a:solidFill>
              <a:latin typeface="Arial"/>
              <a:ea typeface="Arial"/>
              <a:cs typeface="Arial"/>
              <a:sym typeface="Arial"/>
            </a:endParaRPr>
          </a:p>
        </p:txBody>
      </p:sp>
      <p:sp>
        <p:nvSpPr>
          <p:cNvPr id="406" name="Google Shape;406;p32"/>
          <p:cNvSpPr txBox="1"/>
          <p:nvPr/>
        </p:nvSpPr>
        <p:spPr>
          <a:xfrm>
            <a:off x="547577" y="4680594"/>
            <a:ext cx="7162800" cy="110799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703C"/>
              </a:buClr>
              <a:buSzPts val="2200"/>
              <a:buFont typeface="Arial"/>
              <a:buChar char="•"/>
            </a:pPr>
            <a:r>
              <a:rPr b="0" i="0" lang="en-US" sz="2200" u="none" cap="none" strike="noStrike">
                <a:solidFill>
                  <a:srgbClr val="00703C"/>
                </a:solidFill>
                <a:latin typeface="Calibri"/>
                <a:ea typeface="Calibri"/>
                <a:cs typeface="Calibri"/>
                <a:sym typeface="Calibri"/>
              </a:rPr>
              <a:t>Standard routing options are directed to the user group</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3C"/>
              </a:buClr>
              <a:buSzPts val="2200"/>
              <a:buFont typeface="Arial"/>
              <a:buChar char="•"/>
            </a:pPr>
            <a:r>
              <a:rPr b="0" i="0" lang="en-US" sz="2200" u="none" cap="none" strike="noStrike">
                <a:solidFill>
                  <a:srgbClr val="00703C"/>
                </a:solidFill>
                <a:latin typeface="Calibri"/>
                <a:ea typeface="Calibri"/>
                <a:cs typeface="Calibri"/>
                <a:sym typeface="Calibri"/>
              </a:rPr>
              <a:t>Routing to Approvers is directed to an individual, which allows for more than one approver. </a:t>
            </a:r>
            <a:endParaRPr b="0" i="0" sz="1400" u="none" cap="none" strike="noStrike">
              <a:solidFill>
                <a:srgbClr val="000000"/>
              </a:solidFill>
              <a:latin typeface="Arial"/>
              <a:ea typeface="Arial"/>
              <a:cs typeface="Arial"/>
              <a:sym typeface="Arial"/>
            </a:endParaRPr>
          </a:p>
        </p:txBody>
      </p:sp>
      <p:pic>
        <p:nvPicPr>
          <p:cNvPr id="407" name="Google Shape;407;p32"/>
          <p:cNvPicPr preferRelativeResize="0"/>
          <p:nvPr/>
        </p:nvPicPr>
        <p:blipFill rotWithShape="1">
          <a:blip r:embed="rId4">
            <a:alphaModFix/>
          </a:blip>
          <a:srcRect b="0" l="0" r="0" t="0"/>
          <a:stretch/>
        </p:blipFill>
        <p:spPr>
          <a:xfrm>
            <a:off x="1905000" y="1724026"/>
            <a:ext cx="2792828" cy="2900590"/>
          </a:xfrm>
          <a:prstGeom prst="rect">
            <a:avLst/>
          </a:prstGeom>
          <a:noFill/>
          <a:ln cap="flat"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pic>
        <p:nvPicPr>
          <p:cNvPr id="408" name="Google Shape;408;p32"/>
          <p:cNvPicPr preferRelativeResize="0"/>
          <p:nvPr/>
        </p:nvPicPr>
        <p:blipFill rotWithShape="1">
          <a:blip r:embed="rId5">
            <a:alphaModFix/>
          </a:blip>
          <a:srcRect b="0" l="0" r="0" t="0"/>
          <a:stretch/>
        </p:blipFill>
        <p:spPr>
          <a:xfrm>
            <a:off x="4876800" y="1724025"/>
            <a:ext cx="2819400" cy="2928538"/>
          </a:xfrm>
          <a:prstGeom prst="rect">
            <a:avLst/>
          </a:prstGeom>
          <a:noFill/>
          <a:ln cap="flat"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409" name="Google Shape;409;p32"/>
          <p:cNvSpPr/>
          <p:nvPr/>
        </p:nvSpPr>
        <p:spPr>
          <a:xfrm>
            <a:off x="7127874" y="1503777"/>
            <a:ext cx="1858863" cy="761999"/>
          </a:xfrm>
          <a:prstGeom prst="wedgeRoundRectCallout">
            <a:avLst>
              <a:gd fmla="val -79245" name="adj1"/>
              <a:gd fmla="val 147198"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Calibri"/>
              <a:buNone/>
            </a:pPr>
            <a:r>
              <a:rPr b="0" i="0" lang="en-US" sz="1900" u="none" cap="none" strike="noStrike">
                <a:solidFill>
                  <a:srgbClr val="000000"/>
                </a:solidFill>
                <a:latin typeface="Calibri"/>
                <a:ea typeface="Calibri"/>
                <a:cs typeface="Calibri"/>
                <a:sym typeface="Calibri"/>
              </a:rPr>
              <a:t>Comments</a:t>
            </a:r>
            <a:endParaRPr b="0" i="0" sz="1400" u="none" cap="none" strike="noStrike">
              <a:solidFill>
                <a:srgbClr val="000000"/>
              </a:solidFill>
              <a:latin typeface="Arial"/>
              <a:ea typeface="Arial"/>
              <a:cs typeface="Arial"/>
              <a:sym typeface="Arial"/>
            </a:endParaRPr>
          </a:p>
        </p:txBody>
      </p:sp>
      <p:sp>
        <p:nvSpPr>
          <p:cNvPr id="410" name="Google Shape;410;p32"/>
          <p:cNvSpPr/>
          <p:nvPr/>
        </p:nvSpPr>
        <p:spPr>
          <a:xfrm>
            <a:off x="426127" y="1429023"/>
            <a:ext cx="2211411" cy="561975"/>
          </a:xfrm>
          <a:prstGeom prst="wedgeRoundRectCallout">
            <a:avLst>
              <a:gd fmla="val 25624" name="adj1"/>
              <a:gd fmla="val 155081"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List of Approvers</a:t>
            </a:r>
            <a:endParaRPr b="0" i="0" sz="1400" u="none" cap="none" strike="noStrike">
              <a:solidFill>
                <a:srgbClr val="000000"/>
              </a:solidFill>
              <a:latin typeface="Arial"/>
              <a:ea typeface="Arial"/>
              <a:cs typeface="Arial"/>
              <a:sym typeface="Arial"/>
            </a:endParaRPr>
          </a:p>
        </p:txBody>
      </p:sp>
      <p:sp>
        <p:nvSpPr>
          <p:cNvPr id="411" name="Google Shape;411;p32"/>
          <p:cNvSpPr/>
          <p:nvPr/>
        </p:nvSpPr>
        <p:spPr>
          <a:xfrm>
            <a:off x="7103646" y="3352800"/>
            <a:ext cx="1907321" cy="1042487"/>
          </a:xfrm>
          <a:prstGeom prst="wedgeRoundRectCallout">
            <a:avLst>
              <a:gd fmla="val -75595" name="adj1"/>
              <a:gd fmla="val 36568"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Calibri"/>
              <a:buNone/>
            </a:pPr>
            <a:r>
              <a:rPr b="0" i="0" lang="en-US" sz="1900" u="none" cap="none" strike="noStrike">
                <a:solidFill>
                  <a:srgbClr val="000000"/>
                </a:solidFill>
                <a:latin typeface="Calibri"/>
                <a:ea typeface="Calibri"/>
                <a:cs typeface="Calibri"/>
                <a:sym typeface="Calibri"/>
              </a:rPr>
              <a:t>Click </a:t>
            </a:r>
            <a:r>
              <a:rPr b="1" i="0" lang="en-US" sz="1900" u="none" cap="none" strike="noStrike">
                <a:solidFill>
                  <a:srgbClr val="000000"/>
                </a:solidFill>
                <a:latin typeface="Calibri"/>
                <a:ea typeface="Calibri"/>
                <a:cs typeface="Calibri"/>
                <a:sym typeface="Calibri"/>
              </a:rPr>
              <a:t>Submit</a:t>
            </a:r>
            <a:r>
              <a:rPr b="0" i="0" lang="en-US" sz="1900" u="none" cap="none" strike="noStrike">
                <a:solidFill>
                  <a:srgbClr val="000000"/>
                </a:solidFill>
                <a:latin typeface="Calibri"/>
                <a:ea typeface="Calibri"/>
                <a:cs typeface="Calibri"/>
                <a:sym typeface="Calibri"/>
              </a:rPr>
              <a:t> to move through workflow</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5" name="Shape 415"/>
        <p:cNvGrpSpPr/>
        <p:nvPr/>
      </p:nvGrpSpPr>
      <p:grpSpPr>
        <a:xfrm>
          <a:off x="0" y="0"/>
          <a:ext cx="0" cy="0"/>
          <a:chOff x="0" y="0"/>
          <a:chExt cx="0" cy="0"/>
        </a:xfrm>
      </p:grpSpPr>
      <p:sp>
        <p:nvSpPr>
          <p:cNvPr id="416" name="Google Shape;416;p33"/>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descr="https://brand.charlotte.edu/sites/brand.charlotte.edu/files/media/logos/Master_logo.png" id="417" name="Google Shape;417;p33"/>
          <p:cNvPicPr preferRelativeResize="0"/>
          <p:nvPr/>
        </p:nvPicPr>
        <p:blipFill rotWithShape="1">
          <a:blip r:embed="rId4">
            <a:alphaModFix/>
          </a:blip>
          <a:srcRect b="0" l="0" r="0" t="0"/>
          <a:stretch/>
        </p:blipFill>
        <p:spPr>
          <a:xfrm>
            <a:off x="2841625" y="1447800"/>
            <a:ext cx="3460750" cy="1773277"/>
          </a:xfrm>
          <a:prstGeom prst="rect">
            <a:avLst/>
          </a:prstGeom>
          <a:noFill/>
          <a:ln>
            <a:noFill/>
          </a:ln>
        </p:spPr>
      </p:pic>
      <p:sp>
        <p:nvSpPr>
          <p:cNvPr id="418" name="Google Shape;418;p33"/>
          <p:cNvSpPr txBox="1"/>
          <p:nvPr/>
        </p:nvSpPr>
        <p:spPr>
          <a:xfrm>
            <a:off x="762000" y="2971799"/>
            <a:ext cx="7696200" cy="129540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b="0" i="0" lang="en-US" sz="4500" u="none" cap="none" strike="noStrike">
                <a:solidFill>
                  <a:srgbClr val="00703C"/>
                </a:solidFill>
                <a:latin typeface="Calibri"/>
                <a:ea typeface="Calibri"/>
                <a:cs typeface="Calibri"/>
                <a:sym typeface="Calibri"/>
              </a:rPr>
              <a:t>Reviewing Applicant Pool</a:t>
            </a:r>
            <a:endParaRPr b="0" i="0" sz="4500" u="none" cap="none" strike="noStrike">
              <a:solidFill>
                <a:srgbClr val="00703C"/>
              </a:solidFill>
              <a:latin typeface="Calibri"/>
              <a:ea typeface="Calibri"/>
              <a:cs typeface="Calibri"/>
              <a:sym typeface="Calibri"/>
            </a:endParaRPr>
          </a:p>
        </p:txBody>
      </p:sp>
      <p:sp>
        <p:nvSpPr>
          <p:cNvPr id="419" name="Google Shape;419;p33"/>
          <p:cNvSpPr txBox="1"/>
          <p:nvPr/>
        </p:nvSpPr>
        <p:spPr>
          <a:xfrm>
            <a:off x="762000" y="4343400"/>
            <a:ext cx="7696200" cy="523783"/>
          </a:xfrm>
          <a:prstGeom prst="rect">
            <a:avLst/>
          </a:prstGeom>
          <a:noFill/>
          <a:ln cap="flat" cmpd="sng" w="9525">
            <a:solidFill>
              <a:srgbClr val="006600"/>
            </a:solidFill>
            <a:prstDash val="solid"/>
            <a:round/>
            <a:headEnd len="sm" w="sm" type="none"/>
            <a:tailEnd len="sm" w="sm" type="none"/>
          </a:ln>
        </p:spPr>
        <p:txBody>
          <a:bodyPr anchorCtr="0" anchor="t" bIns="45700" lIns="91425" spcFirstLastPara="1" rIns="91425" wrap="square" tIns="45700">
            <a:normAutofit/>
          </a:bodyPr>
          <a:lstStyle/>
          <a:p>
            <a:pPr indent="-406400" lvl="0" marL="457200" marR="0" rtl="0" algn="ctr">
              <a:lnSpc>
                <a:spcPct val="90000"/>
              </a:lnSpc>
              <a:spcBef>
                <a:spcPts val="750"/>
              </a:spcBef>
              <a:spcAft>
                <a:spcPts val="0"/>
              </a:spcAft>
              <a:buClr>
                <a:schemeClr val="dk1"/>
              </a:buClr>
              <a:buSzPts val="2400"/>
              <a:buFont typeface="Arial"/>
              <a:buNone/>
            </a:pPr>
            <a:r>
              <a:rPr b="0" i="0" lang="en-US" sz="1800" u="none" cap="none" strike="noStrike">
                <a:solidFill>
                  <a:schemeClr val="dk1"/>
                </a:solidFill>
                <a:latin typeface="Calibri"/>
                <a:ea typeface="Calibri"/>
                <a:cs typeface="Calibri"/>
                <a:sym typeface="Calibri"/>
              </a:rPr>
              <a:t>How to review Applicants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3" name="Shape 423"/>
        <p:cNvGrpSpPr/>
        <p:nvPr/>
      </p:nvGrpSpPr>
      <p:grpSpPr>
        <a:xfrm>
          <a:off x="0" y="0"/>
          <a:ext cx="0" cy="0"/>
          <a:chOff x="0" y="0"/>
          <a:chExt cx="0" cy="0"/>
        </a:xfrm>
      </p:grpSpPr>
      <p:sp>
        <p:nvSpPr>
          <p:cNvPr id="424" name="Google Shape;424;p34"/>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425" name="Google Shape;425;p34"/>
          <p:cNvSpPr txBox="1"/>
          <p:nvPr/>
        </p:nvSpPr>
        <p:spPr>
          <a:xfrm>
            <a:off x="471256" y="17470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3800"/>
              <a:buFont typeface="Arial"/>
              <a:buNone/>
            </a:pPr>
            <a:r>
              <a:rPr b="1" i="0" lang="en-US" sz="3800" u="none" cap="none" strike="noStrike">
                <a:solidFill>
                  <a:srgbClr val="00703C"/>
                </a:solidFill>
                <a:latin typeface="Arial"/>
                <a:ea typeface="Arial"/>
                <a:cs typeface="Arial"/>
                <a:sym typeface="Arial"/>
              </a:rPr>
              <a:t>Applicant Pool Best Practices</a:t>
            </a:r>
            <a:endParaRPr b="1" i="0" sz="3800" u="none" cap="none" strike="noStrike">
              <a:solidFill>
                <a:srgbClr val="00703C"/>
              </a:solidFill>
              <a:latin typeface="Arial"/>
              <a:ea typeface="Arial"/>
              <a:cs typeface="Arial"/>
              <a:sym typeface="Arial"/>
            </a:endParaRPr>
          </a:p>
        </p:txBody>
      </p:sp>
      <p:sp>
        <p:nvSpPr>
          <p:cNvPr id="426" name="Google Shape;426;p34"/>
          <p:cNvSpPr txBox="1"/>
          <p:nvPr/>
        </p:nvSpPr>
        <p:spPr>
          <a:xfrm>
            <a:off x="426128" y="1470102"/>
            <a:ext cx="8382000" cy="4532048"/>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703C"/>
              </a:buClr>
              <a:buSzPts val="3000"/>
              <a:buFont typeface="Arial"/>
              <a:buChar char="•"/>
            </a:pPr>
            <a:r>
              <a:rPr b="0" i="0" lang="en-US" sz="3000" u="none" cap="none" strike="noStrike">
                <a:solidFill>
                  <a:srgbClr val="00703C"/>
                </a:solidFill>
                <a:latin typeface="Arial"/>
                <a:ea typeface="Arial"/>
                <a:cs typeface="Arial"/>
                <a:sym typeface="Arial"/>
              </a:rPr>
              <a:t>Change the applicants’ statuses as you go through the process.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3000"/>
              <a:buFont typeface="Arial"/>
              <a:buChar char="•"/>
            </a:pPr>
            <a:r>
              <a:rPr b="0" i="0" lang="en-US" sz="3000" u="none" cap="none" strike="noStrike">
                <a:solidFill>
                  <a:srgbClr val="00703C"/>
                </a:solidFill>
                <a:latin typeface="Arial"/>
                <a:ea typeface="Arial"/>
                <a:cs typeface="Arial"/>
                <a:sym typeface="Arial"/>
              </a:rPr>
              <a:t>It is important to update the applicant statuses to reflect what happened during the hiring process.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3000"/>
              <a:buFont typeface="Arial"/>
              <a:buChar char="•"/>
            </a:pPr>
            <a:r>
              <a:rPr b="0" i="0" lang="en-US" sz="3000" u="none" cap="none" strike="noStrike">
                <a:solidFill>
                  <a:srgbClr val="00703C"/>
                </a:solidFill>
                <a:latin typeface="Arial"/>
                <a:ea typeface="Arial"/>
                <a:cs typeface="Arial"/>
                <a:sym typeface="Arial"/>
              </a:rPr>
              <a:t>If someone does not meet the minimum qualifications, change their status to “Not Best Qualified”.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0" name="Shape 430"/>
        <p:cNvGrpSpPr/>
        <p:nvPr/>
      </p:nvGrpSpPr>
      <p:grpSpPr>
        <a:xfrm>
          <a:off x="0" y="0"/>
          <a:ext cx="0" cy="0"/>
          <a:chOff x="0" y="0"/>
          <a:chExt cx="0" cy="0"/>
        </a:xfrm>
      </p:grpSpPr>
      <p:sp>
        <p:nvSpPr>
          <p:cNvPr id="431" name="Google Shape;431;p35"/>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432" name="Google Shape;432;p35"/>
          <p:cNvSpPr txBox="1"/>
          <p:nvPr/>
        </p:nvSpPr>
        <p:spPr>
          <a:xfrm>
            <a:off x="426128" y="152400"/>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3800"/>
              <a:buFont typeface="Arial"/>
              <a:buNone/>
            </a:pPr>
            <a:r>
              <a:rPr b="1" i="0" lang="en-US" sz="3800" u="none" cap="none" strike="noStrike">
                <a:solidFill>
                  <a:srgbClr val="00703C"/>
                </a:solidFill>
                <a:latin typeface="Arial"/>
                <a:ea typeface="Arial"/>
                <a:cs typeface="Arial"/>
                <a:sym typeface="Arial"/>
              </a:rPr>
              <a:t>Applicant Pool Best Practices</a:t>
            </a:r>
            <a:endParaRPr b="1" i="0" sz="3800" u="none" cap="none" strike="noStrike">
              <a:solidFill>
                <a:srgbClr val="00703C"/>
              </a:solidFill>
              <a:latin typeface="Arial"/>
              <a:ea typeface="Arial"/>
              <a:cs typeface="Arial"/>
              <a:sym typeface="Arial"/>
            </a:endParaRPr>
          </a:p>
        </p:txBody>
      </p:sp>
      <p:sp>
        <p:nvSpPr>
          <p:cNvPr id="433" name="Google Shape;433;p35"/>
          <p:cNvSpPr txBox="1"/>
          <p:nvPr/>
        </p:nvSpPr>
        <p:spPr>
          <a:xfrm>
            <a:off x="381000" y="1447800"/>
            <a:ext cx="8382000" cy="4532048"/>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703C"/>
              </a:buClr>
              <a:buSzPts val="3000"/>
              <a:buFont typeface="Arial"/>
              <a:buChar char="•"/>
            </a:pPr>
            <a:r>
              <a:rPr b="0" i="0" lang="en-US" sz="3000" u="none" cap="none" strike="noStrike">
                <a:solidFill>
                  <a:srgbClr val="00703C"/>
                </a:solidFill>
                <a:latin typeface="Arial"/>
                <a:ea typeface="Arial"/>
                <a:cs typeface="Arial"/>
                <a:sym typeface="Arial"/>
              </a:rPr>
              <a:t>Applicant statuses are considered part of the record of the recruitment process.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3000"/>
              <a:buFont typeface="Arial"/>
              <a:buChar char="•"/>
            </a:pPr>
            <a:r>
              <a:rPr b="0" i="0" lang="en-US" sz="3000" u="none" cap="none" strike="noStrike">
                <a:solidFill>
                  <a:srgbClr val="00703C"/>
                </a:solidFill>
                <a:latin typeface="Arial"/>
                <a:ea typeface="Arial"/>
                <a:cs typeface="Arial"/>
                <a:sym typeface="Arial"/>
              </a:rPr>
              <a:t>Before reviewing applicants, review the EEO report in comparison to the Labor Market data. (contact </a:t>
            </a:r>
            <a:r>
              <a:rPr b="0" i="0" lang="en-US" sz="3000" u="sng" cap="none" strike="noStrike">
                <a:solidFill>
                  <a:srgbClr val="00703C"/>
                </a:solidFill>
                <a:latin typeface="Arial"/>
                <a:ea typeface="Arial"/>
                <a:cs typeface="Arial"/>
                <a:sym typeface="Arial"/>
                <a:hlinkClick r:id="rId4">
                  <a:extLst>
                    <a:ext uri="{A12FA001-AC4F-418D-AE19-62706E023703}">
                      <ahyp:hlinkClr val="tx"/>
                    </a:ext>
                  </a:extLst>
                </a:hlinkClick>
              </a:rPr>
              <a:t>EPARecruitment@uncc.edu</a:t>
            </a:r>
            <a:r>
              <a:rPr b="0" i="0" lang="en-US" sz="3000" u="none" cap="none" strike="noStrike">
                <a:solidFill>
                  <a:srgbClr val="00703C"/>
                </a:solidFill>
                <a:latin typeface="Arial"/>
                <a:ea typeface="Arial"/>
                <a:cs typeface="Arial"/>
                <a:sym typeface="Arial"/>
              </a:rPr>
              <a:t> or the Equity Specialist x70661 for assistance)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3000"/>
              <a:buFont typeface="Arial"/>
              <a:buChar char="•"/>
            </a:pPr>
            <a:r>
              <a:rPr b="0" i="0" lang="en-US" sz="3000" u="none" cap="none" strike="noStrike">
                <a:solidFill>
                  <a:srgbClr val="00703C"/>
                </a:solidFill>
                <a:latin typeface="Arial"/>
                <a:ea typeface="Arial"/>
                <a:cs typeface="Arial"/>
                <a:sym typeface="Arial"/>
              </a:rPr>
              <a:t>All applicants MUST be reviewed</a:t>
            </a:r>
            <a:endParaRPr b="0" i="0" sz="3000" u="none" cap="none" strike="noStrike">
              <a:solidFill>
                <a:srgbClr val="00703C"/>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7" name="Shape 437"/>
        <p:cNvGrpSpPr/>
        <p:nvPr/>
      </p:nvGrpSpPr>
      <p:grpSpPr>
        <a:xfrm>
          <a:off x="0" y="0"/>
          <a:ext cx="0" cy="0"/>
          <a:chOff x="0" y="0"/>
          <a:chExt cx="0" cy="0"/>
        </a:xfrm>
      </p:grpSpPr>
      <p:sp>
        <p:nvSpPr>
          <p:cNvPr id="438" name="Google Shape;438;p36"/>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439" name="Google Shape;439;p36"/>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Applicant Statuses</a:t>
            </a:r>
            <a:endParaRPr b="1" i="0" sz="4000" u="none" cap="none" strike="noStrike">
              <a:solidFill>
                <a:srgbClr val="00703C"/>
              </a:solidFill>
              <a:latin typeface="Arial"/>
              <a:ea typeface="Arial"/>
              <a:cs typeface="Arial"/>
              <a:sym typeface="Arial"/>
            </a:endParaRPr>
          </a:p>
        </p:txBody>
      </p:sp>
      <p:graphicFrame>
        <p:nvGraphicFramePr>
          <p:cNvPr id="440" name="Google Shape;440;p36"/>
          <p:cNvGraphicFramePr/>
          <p:nvPr/>
        </p:nvGraphicFramePr>
        <p:xfrm>
          <a:off x="327364" y="1905000"/>
          <a:ext cx="3000000" cy="3000000"/>
        </p:xfrm>
        <a:graphic>
          <a:graphicData uri="http://schemas.openxmlformats.org/drawingml/2006/table">
            <a:tbl>
              <a:tblPr>
                <a:noFill/>
                <a:tableStyleId>{EFBC0FE3-9E75-4E5D-A514-C6D05F8B3A28}</a:tableStyleId>
              </a:tblPr>
              <a:tblGrid>
                <a:gridCol w="2971800"/>
                <a:gridCol w="3810000"/>
                <a:gridCol w="1676400"/>
              </a:tblGrid>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Pre- Interview Status Options</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When to use</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Email Sent?</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Further Consideration</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who makes the “short list” </a:t>
                      </a:r>
                      <a:endParaRPr sz="105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No</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Not Best Qualified </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t>(Emails Applicant Now)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who does NOT meet the minimum qualifications </a:t>
                      </a:r>
                      <a:endParaRPr sz="105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 Immediately </a:t>
                      </a:r>
                      <a:endParaRPr sz="16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Qualified, Not Selected</a:t>
                      </a:r>
                      <a:endParaRPr sz="105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given Further Consideration status, but was not  interviewed</a:t>
                      </a:r>
                      <a:endParaRPr sz="105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 When Filled</a:t>
                      </a:r>
                      <a:endParaRPr sz="16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Under Review by Hiring Department</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considered for review </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No</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4" name="Shape 444"/>
        <p:cNvGrpSpPr/>
        <p:nvPr/>
      </p:nvGrpSpPr>
      <p:grpSpPr>
        <a:xfrm>
          <a:off x="0" y="0"/>
          <a:ext cx="0" cy="0"/>
          <a:chOff x="0" y="0"/>
          <a:chExt cx="0" cy="0"/>
        </a:xfrm>
      </p:grpSpPr>
      <p:sp>
        <p:nvSpPr>
          <p:cNvPr id="445" name="Google Shape;445;p37"/>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446" name="Google Shape;446;p37"/>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Faculty Applicant Statuses</a:t>
            </a:r>
            <a:endParaRPr b="1" i="0" sz="4400" u="none" cap="none" strike="noStrike">
              <a:solidFill>
                <a:srgbClr val="00703C"/>
              </a:solidFill>
              <a:latin typeface="Arial"/>
              <a:ea typeface="Arial"/>
              <a:cs typeface="Arial"/>
              <a:sym typeface="Arial"/>
            </a:endParaRPr>
          </a:p>
        </p:txBody>
      </p:sp>
      <p:graphicFrame>
        <p:nvGraphicFramePr>
          <p:cNvPr id="447" name="Google Shape;447;p37"/>
          <p:cNvGraphicFramePr/>
          <p:nvPr/>
        </p:nvGraphicFramePr>
        <p:xfrm>
          <a:off x="424648" y="1524000"/>
          <a:ext cx="3000000" cy="3000000"/>
        </p:xfrm>
        <a:graphic>
          <a:graphicData uri="http://schemas.openxmlformats.org/drawingml/2006/table">
            <a:tbl>
              <a:tblPr>
                <a:noFill/>
                <a:tableStyleId>{EFBC0FE3-9E75-4E5D-A514-C6D05F8B3A28}</a:tableStyleId>
              </a:tblPr>
              <a:tblGrid>
                <a:gridCol w="2819400"/>
                <a:gridCol w="3886200"/>
                <a:gridCol w="1752600"/>
              </a:tblGrid>
              <a:tr h="640075">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Interview/Hiring Stage Status Options</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When to use</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Email Sent?</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Declined Interview</a:t>
                      </a:r>
                      <a:endParaRPr sz="105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approved for interview, but declined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No</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Interviewed, Not Selected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interviewed but not hired</a:t>
                      </a:r>
                      <a:endParaRPr sz="105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No</a:t>
                      </a:r>
                      <a:endParaRPr sz="105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Offer Declined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interviewed, offered  position but declined</a:t>
                      </a:r>
                      <a:endParaRPr sz="105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No</a:t>
                      </a:r>
                      <a:endParaRPr sz="105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Recommend for Hire</a:t>
                      </a:r>
                      <a:endParaRPr sz="105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offered employment</a:t>
                      </a:r>
                      <a:endParaRPr sz="105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No</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Recommend for Interview</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chosen by the Department to be interviewed</a:t>
                      </a:r>
                      <a:endParaRPr sz="105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No</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3708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Approved for Interview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Applicant approved for interview by the Dean</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No</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1" name="Shape 451"/>
        <p:cNvGrpSpPr/>
        <p:nvPr/>
      </p:nvGrpSpPr>
      <p:grpSpPr>
        <a:xfrm>
          <a:off x="0" y="0"/>
          <a:ext cx="0" cy="0"/>
          <a:chOff x="0" y="0"/>
          <a:chExt cx="0" cy="0"/>
        </a:xfrm>
      </p:grpSpPr>
      <p:sp>
        <p:nvSpPr>
          <p:cNvPr id="452" name="Google Shape;452;p38"/>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453" name="Google Shape;453;p38"/>
          <p:cNvPicPr preferRelativeResize="0"/>
          <p:nvPr/>
        </p:nvPicPr>
        <p:blipFill rotWithShape="1">
          <a:blip r:embed="rId4">
            <a:alphaModFix/>
          </a:blip>
          <a:srcRect b="0" l="0" r="0" t="0"/>
          <a:stretch/>
        </p:blipFill>
        <p:spPr>
          <a:xfrm>
            <a:off x="613673" y="1422646"/>
            <a:ext cx="7885582" cy="4724401"/>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454" name="Google Shape;454;p38"/>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Viewing Faculty Applicants</a:t>
            </a:r>
            <a:endParaRPr b="1" i="0" sz="4400" u="none" cap="none" strike="noStrike">
              <a:solidFill>
                <a:srgbClr val="00703C"/>
              </a:solidFill>
              <a:latin typeface="Arial"/>
              <a:ea typeface="Arial"/>
              <a:cs typeface="Arial"/>
              <a:sym typeface="Arial"/>
            </a:endParaRPr>
          </a:p>
        </p:txBody>
      </p:sp>
      <p:sp>
        <p:nvSpPr>
          <p:cNvPr id="455" name="Google Shape;455;p38"/>
          <p:cNvSpPr/>
          <p:nvPr/>
        </p:nvSpPr>
        <p:spPr>
          <a:xfrm>
            <a:off x="3395800" y="4572000"/>
            <a:ext cx="3448050" cy="492285"/>
          </a:xfrm>
          <a:prstGeom prst="wedgeRoundRectCallout">
            <a:avLst>
              <a:gd fmla="val 71994" name="adj1"/>
              <a:gd fmla="val 148170"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Click </a:t>
            </a:r>
            <a:r>
              <a:rPr b="1" i="0" lang="en-US" sz="1800" u="none" cap="none" strike="noStrike">
                <a:solidFill>
                  <a:srgbClr val="000000"/>
                </a:solidFill>
                <a:latin typeface="Calibri"/>
                <a:ea typeface="Calibri"/>
                <a:cs typeface="Calibri"/>
                <a:sym typeface="Calibri"/>
              </a:rPr>
              <a:t>Actions -&gt; View Applicants</a:t>
            </a:r>
            <a:endParaRPr b="0" i="0" sz="1800" u="none" cap="none" strike="noStrike">
              <a:solidFill>
                <a:srgbClr val="000000"/>
              </a:solidFill>
              <a:latin typeface="Calibri"/>
              <a:ea typeface="Calibri"/>
              <a:cs typeface="Calibri"/>
              <a:sym typeface="Calibri"/>
            </a:endParaRPr>
          </a:p>
        </p:txBody>
      </p:sp>
      <p:sp>
        <p:nvSpPr>
          <p:cNvPr id="456" name="Google Shape;456;p38"/>
          <p:cNvSpPr/>
          <p:nvPr/>
        </p:nvSpPr>
        <p:spPr>
          <a:xfrm>
            <a:off x="7772400" y="5410200"/>
            <a:ext cx="726855" cy="381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0" name="Shape 460"/>
        <p:cNvGrpSpPr/>
        <p:nvPr/>
      </p:nvGrpSpPr>
      <p:grpSpPr>
        <a:xfrm>
          <a:off x="0" y="0"/>
          <a:ext cx="0" cy="0"/>
          <a:chOff x="0" y="0"/>
          <a:chExt cx="0" cy="0"/>
        </a:xfrm>
      </p:grpSpPr>
      <p:sp>
        <p:nvSpPr>
          <p:cNvPr id="461" name="Google Shape;461;p39"/>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462" name="Google Shape;462;p39"/>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Viewing Faculty Applicants</a:t>
            </a:r>
            <a:endParaRPr b="1" i="0" sz="4400" u="none" cap="none" strike="noStrike">
              <a:solidFill>
                <a:srgbClr val="00703C"/>
              </a:solidFill>
              <a:latin typeface="Arial"/>
              <a:ea typeface="Arial"/>
              <a:cs typeface="Arial"/>
              <a:sym typeface="Arial"/>
            </a:endParaRPr>
          </a:p>
        </p:txBody>
      </p:sp>
      <p:pic>
        <p:nvPicPr>
          <p:cNvPr id="463" name="Google Shape;463;p39"/>
          <p:cNvPicPr preferRelativeResize="0"/>
          <p:nvPr/>
        </p:nvPicPr>
        <p:blipFill rotWithShape="1">
          <a:blip r:embed="rId4">
            <a:alphaModFix/>
          </a:blip>
          <a:srcRect b="0" l="0" r="0" t="0"/>
          <a:stretch/>
        </p:blipFill>
        <p:spPr>
          <a:xfrm>
            <a:off x="160302" y="1371600"/>
            <a:ext cx="8792324" cy="4435204"/>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464" name="Google Shape;464;p39"/>
          <p:cNvSpPr/>
          <p:nvPr/>
        </p:nvSpPr>
        <p:spPr>
          <a:xfrm>
            <a:off x="4876800" y="2971800"/>
            <a:ext cx="3962400" cy="533400"/>
          </a:xfrm>
          <a:prstGeom prst="wedgeRoundRectCallout">
            <a:avLst>
              <a:gd fmla="val 30396" name="adj1"/>
              <a:gd fmla="val 403037"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Click </a:t>
            </a:r>
            <a:r>
              <a:rPr b="1" i="0" lang="en-US" sz="1800" u="none" cap="none" strike="noStrike">
                <a:solidFill>
                  <a:srgbClr val="000000"/>
                </a:solidFill>
                <a:latin typeface="Calibri"/>
                <a:ea typeface="Calibri"/>
                <a:cs typeface="Calibri"/>
                <a:sym typeface="Calibri"/>
              </a:rPr>
              <a:t>Actions</a:t>
            </a:r>
            <a:r>
              <a:rPr b="0" i="0" lang="en-US" sz="1800" u="none" cap="none" strike="noStrike">
                <a:solidFill>
                  <a:srgbClr val="000000"/>
                </a:solidFill>
                <a:latin typeface="Calibri"/>
                <a:ea typeface="Calibri"/>
                <a:cs typeface="Calibri"/>
                <a:sym typeface="Calibri"/>
              </a:rPr>
              <a:t> -&gt; </a:t>
            </a:r>
            <a:r>
              <a:rPr b="1" i="0" lang="en-US" sz="1800" u="none" cap="none" strike="noStrike">
                <a:solidFill>
                  <a:srgbClr val="000000"/>
                </a:solidFill>
                <a:latin typeface="Calibri"/>
                <a:ea typeface="Calibri"/>
                <a:cs typeface="Calibri"/>
                <a:sym typeface="Calibri"/>
              </a:rPr>
              <a:t>View Application</a:t>
            </a:r>
            <a:endParaRPr b="0" i="0" sz="1800" u="none" cap="none" strike="noStrike">
              <a:solidFill>
                <a:srgbClr val="000000"/>
              </a:solidFill>
              <a:latin typeface="Calibri"/>
              <a:ea typeface="Calibri"/>
              <a:cs typeface="Calibri"/>
              <a:sym typeface="Calibri"/>
            </a:endParaRPr>
          </a:p>
        </p:txBody>
      </p:sp>
      <p:sp>
        <p:nvSpPr>
          <p:cNvPr id="465" name="Google Shape;465;p39"/>
          <p:cNvSpPr/>
          <p:nvPr/>
        </p:nvSpPr>
        <p:spPr>
          <a:xfrm>
            <a:off x="8153400" y="5334000"/>
            <a:ext cx="685800" cy="472804"/>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9" name="Shape 469"/>
        <p:cNvGrpSpPr/>
        <p:nvPr/>
      </p:nvGrpSpPr>
      <p:grpSpPr>
        <a:xfrm>
          <a:off x="0" y="0"/>
          <a:ext cx="0" cy="0"/>
          <a:chOff x="0" y="0"/>
          <a:chExt cx="0" cy="0"/>
        </a:xfrm>
      </p:grpSpPr>
      <p:sp>
        <p:nvSpPr>
          <p:cNvPr id="470" name="Google Shape;470;p40"/>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grpSp>
        <p:nvGrpSpPr>
          <p:cNvPr id="471" name="Google Shape;471;p40"/>
          <p:cNvGrpSpPr/>
          <p:nvPr/>
        </p:nvGrpSpPr>
        <p:grpSpPr>
          <a:xfrm>
            <a:off x="254123" y="1600200"/>
            <a:ext cx="8604682" cy="2587135"/>
            <a:chOff x="246355" y="2687698"/>
            <a:chExt cx="8604682" cy="2587135"/>
          </a:xfrm>
        </p:grpSpPr>
        <p:pic>
          <p:nvPicPr>
            <p:cNvPr id="472" name="Google Shape;472;p40"/>
            <p:cNvPicPr preferRelativeResize="0"/>
            <p:nvPr/>
          </p:nvPicPr>
          <p:blipFill rotWithShape="1">
            <a:blip r:embed="rId4">
              <a:alphaModFix/>
            </a:blip>
            <a:srcRect b="0" l="0" r="0" t="0"/>
            <a:stretch/>
          </p:blipFill>
          <p:spPr>
            <a:xfrm>
              <a:off x="246355" y="2687698"/>
              <a:ext cx="8604682" cy="2587135"/>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473" name="Google Shape;473;p40"/>
            <p:cNvSpPr/>
            <p:nvPr/>
          </p:nvSpPr>
          <p:spPr>
            <a:xfrm>
              <a:off x="3059837" y="3221099"/>
              <a:ext cx="838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4" name="Google Shape;474;p40"/>
            <p:cNvSpPr/>
            <p:nvPr/>
          </p:nvSpPr>
          <p:spPr>
            <a:xfrm>
              <a:off x="3821837" y="4133296"/>
              <a:ext cx="457200" cy="23080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5" name="Google Shape;475;p40"/>
            <p:cNvSpPr/>
            <p:nvPr/>
          </p:nvSpPr>
          <p:spPr>
            <a:xfrm>
              <a:off x="1688237" y="4080770"/>
              <a:ext cx="457200" cy="23080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6" name="Google Shape;476;p40"/>
            <p:cNvSpPr/>
            <p:nvPr/>
          </p:nvSpPr>
          <p:spPr>
            <a:xfrm>
              <a:off x="1002437" y="4516500"/>
              <a:ext cx="9144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77" name="Google Shape;477;p40"/>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Changing An Applicant Status</a:t>
            </a:r>
            <a:endParaRPr b="1" i="0" sz="4400" u="none" cap="none" strike="noStrike">
              <a:solidFill>
                <a:srgbClr val="00703C"/>
              </a:solidFill>
              <a:latin typeface="Arial"/>
              <a:ea typeface="Arial"/>
              <a:cs typeface="Arial"/>
              <a:sym typeface="Arial"/>
            </a:endParaRPr>
          </a:p>
        </p:txBody>
      </p:sp>
      <p:sp>
        <p:nvSpPr>
          <p:cNvPr id="478" name="Google Shape;478;p40"/>
          <p:cNvSpPr txBox="1"/>
          <p:nvPr/>
        </p:nvSpPr>
        <p:spPr>
          <a:xfrm>
            <a:off x="224386" y="4629348"/>
            <a:ext cx="8382000" cy="1066800"/>
          </a:xfrm>
          <a:prstGeom prst="rect">
            <a:avLst/>
          </a:prstGeom>
          <a:noFill/>
          <a:ln>
            <a:noFill/>
          </a:ln>
        </p:spPr>
        <p:txBody>
          <a:bodyPr anchorCtr="0" anchor="t" bIns="45700" lIns="91425" spcFirstLastPara="1" rIns="91425" wrap="square" tIns="45700">
            <a:normAutofit/>
          </a:bodyPr>
          <a:lstStyle/>
          <a:p>
            <a:pPr indent="-342900" lvl="0" marL="342900" marR="0" rtl="0" algn="ctr">
              <a:lnSpc>
                <a:spcPct val="100000"/>
              </a:lnSpc>
              <a:spcBef>
                <a:spcPts val="0"/>
              </a:spcBef>
              <a:spcAft>
                <a:spcPts val="0"/>
              </a:spcAft>
              <a:buClr>
                <a:srgbClr val="00703C"/>
              </a:buClr>
              <a:buSzPts val="3200"/>
              <a:buFont typeface="Arial"/>
              <a:buNone/>
            </a:pPr>
            <a:r>
              <a:rPr b="0" i="0" lang="en-US" sz="3200" u="none" cap="none" strike="noStrike">
                <a:solidFill>
                  <a:srgbClr val="00703C"/>
                </a:solidFill>
                <a:latin typeface="Calibri"/>
                <a:ea typeface="Calibri"/>
                <a:cs typeface="Calibri"/>
                <a:sym typeface="Calibri"/>
              </a:rPr>
              <a:t>Refer to the User Guides for more information about when to use what status</a:t>
            </a:r>
            <a:endParaRPr b="0" i="0" sz="1400" u="none" cap="none" strike="noStrike">
              <a:solidFill>
                <a:srgbClr val="000000"/>
              </a:solidFill>
              <a:latin typeface="Arial"/>
              <a:ea typeface="Arial"/>
              <a:cs typeface="Arial"/>
              <a:sym typeface="Arial"/>
            </a:endParaRPr>
          </a:p>
        </p:txBody>
      </p:sp>
      <p:sp>
        <p:nvSpPr>
          <p:cNvPr id="479" name="Google Shape;479;p40"/>
          <p:cNvSpPr/>
          <p:nvPr/>
        </p:nvSpPr>
        <p:spPr>
          <a:xfrm>
            <a:off x="4467779" y="2362201"/>
            <a:ext cx="1914525" cy="914400"/>
          </a:xfrm>
          <a:prstGeom prst="wedgeRoundRectCallout">
            <a:avLst>
              <a:gd fmla="val 73090" name="adj1"/>
              <a:gd fmla="val 39694"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Transition to next step in the workflow</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3" name="Shape 483"/>
        <p:cNvGrpSpPr/>
        <p:nvPr/>
      </p:nvGrpSpPr>
      <p:grpSpPr>
        <a:xfrm>
          <a:off x="0" y="0"/>
          <a:ext cx="0" cy="0"/>
          <a:chOff x="0" y="0"/>
          <a:chExt cx="0" cy="0"/>
        </a:xfrm>
      </p:grpSpPr>
      <p:sp>
        <p:nvSpPr>
          <p:cNvPr id="484" name="Google Shape;484;p41"/>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485" name="Google Shape;485;p41"/>
          <p:cNvPicPr preferRelativeResize="0"/>
          <p:nvPr/>
        </p:nvPicPr>
        <p:blipFill rotWithShape="1">
          <a:blip r:embed="rId4">
            <a:alphaModFix/>
          </a:blip>
          <a:srcRect b="0" l="0" r="0" t="0"/>
          <a:stretch/>
        </p:blipFill>
        <p:spPr>
          <a:xfrm>
            <a:off x="2438400" y="684883"/>
            <a:ext cx="4524836" cy="2318511"/>
          </a:xfrm>
          <a:prstGeom prst="rect">
            <a:avLst/>
          </a:prstGeom>
          <a:noFill/>
          <a:ln>
            <a:noFill/>
          </a:ln>
        </p:spPr>
      </p:pic>
      <p:sp>
        <p:nvSpPr>
          <p:cNvPr id="486" name="Google Shape;486;p41"/>
          <p:cNvSpPr txBox="1"/>
          <p:nvPr/>
        </p:nvSpPr>
        <p:spPr>
          <a:xfrm>
            <a:off x="762000" y="2971799"/>
            <a:ext cx="7696200" cy="1295401"/>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703C"/>
              </a:buClr>
              <a:buSzPts val="4000"/>
              <a:buFont typeface="Calibri"/>
              <a:buNone/>
            </a:pPr>
            <a:r>
              <a:rPr b="0" i="0" lang="en-US" sz="4000" u="none" cap="none" strike="noStrike">
                <a:solidFill>
                  <a:srgbClr val="00703C"/>
                </a:solidFill>
                <a:latin typeface="Calibri"/>
                <a:ea typeface="Calibri"/>
                <a:cs typeface="Calibri"/>
                <a:sym typeface="Calibri"/>
              </a:rPr>
              <a:t>REVIEWING MULTIPLE APPLICANTS</a:t>
            </a:r>
            <a:endParaRPr b="0" i="0" sz="1400" u="none" cap="none" strike="noStrike">
              <a:solidFill>
                <a:srgbClr val="000000"/>
              </a:solidFill>
              <a:latin typeface="Arial"/>
              <a:ea typeface="Arial"/>
              <a:cs typeface="Arial"/>
              <a:sym typeface="Arial"/>
            </a:endParaRPr>
          </a:p>
        </p:txBody>
      </p:sp>
      <p:sp>
        <p:nvSpPr>
          <p:cNvPr id="487" name="Google Shape;487;p41"/>
          <p:cNvSpPr txBox="1"/>
          <p:nvPr/>
        </p:nvSpPr>
        <p:spPr>
          <a:xfrm>
            <a:off x="762000" y="4343400"/>
            <a:ext cx="7696200" cy="523783"/>
          </a:xfrm>
          <a:prstGeom prst="rect">
            <a:avLst/>
          </a:prstGeom>
          <a:solidFill>
            <a:schemeClr val="dk1"/>
          </a:solidFill>
          <a:ln cap="flat" cmpd="sng" w="9525">
            <a:solidFill>
              <a:srgbClr val="0066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HOW TO REVIEW MULTIPLE APPLICANTS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6"/>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178" name="Google Shape;178;p6"/>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Faculty Recruitment</a:t>
            </a:r>
            <a:endParaRPr b="1" i="0" sz="4400" u="none" cap="none" strike="noStrike">
              <a:solidFill>
                <a:srgbClr val="00703C"/>
              </a:solidFill>
              <a:latin typeface="Arial"/>
              <a:ea typeface="Arial"/>
              <a:cs typeface="Arial"/>
              <a:sym typeface="Arial"/>
            </a:endParaRPr>
          </a:p>
        </p:txBody>
      </p:sp>
      <p:pic>
        <p:nvPicPr>
          <p:cNvPr id="179" name="Google Shape;179;p6"/>
          <p:cNvPicPr preferRelativeResize="0"/>
          <p:nvPr/>
        </p:nvPicPr>
        <p:blipFill rotWithShape="1">
          <a:blip r:embed="rId4">
            <a:alphaModFix/>
          </a:blip>
          <a:srcRect b="0" l="0" r="0" t="0"/>
          <a:stretch/>
        </p:blipFill>
        <p:spPr>
          <a:xfrm>
            <a:off x="1127464" y="1207834"/>
            <a:ext cx="7221008" cy="477341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1" name="Shape 491"/>
        <p:cNvGrpSpPr/>
        <p:nvPr/>
      </p:nvGrpSpPr>
      <p:grpSpPr>
        <a:xfrm>
          <a:off x="0" y="0"/>
          <a:ext cx="0" cy="0"/>
          <a:chOff x="0" y="0"/>
          <a:chExt cx="0" cy="0"/>
        </a:xfrm>
      </p:grpSpPr>
      <p:sp>
        <p:nvSpPr>
          <p:cNvPr id="492" name="Google Shape;492;p42"/>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grpSp>
        <p:nvGrpSpPr>
          <p:cNvPr id="493" name="Google Shape;493;p42"/>
          <p:cNvGrpSpPr/>
          <p:nvPr/>
        </p:nvGrpSpPr>
        <p:grpSpPr>
          <a:xfrm>
            <a:off x="244665" y="1268175"/>
            <a:ext cx="8688333" cy="3111894"/>
            <a:chOff x="244665" y="1268175"/>
            <a:chExt cx="8688333" cy="3111894"/>
          </a:xfrm>
        </p:grpSpPr>
        <p:pic>
          <p:nvPicPr>
            <p:cNvPr id="494" name="Google Shape;494;p42"/>
            <p:cNvPicPr preferRelativeResize="0"/>
            <p:nvPr/>
          </p:nvPicPr>
          <p:blipFill rotWithShape="1">
            <a:blip r:embed="rId4">
              <a:alphaModFix/>
            </a:blip>
            <a:srcRect b="0" l="0" r="0" t="43133"/>
            <a:stretch/>
          </p:blipFill>
          <p:spPr>
            <a:xfrm>
              <a:off x="244665" y="1293783"/>
              <a:ext cx="8688333" cy="3086286"/>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495" name="Google Shape;495;p42"/>
            <p:cNvSpPr/>
            <p:nvPr/>
          </p:nvSpPr>
          <p:spPr>
            <a:xfrm>
              <a:off x="7307274" y="3352800"/>
              <a:ext cx="1489389" cy="50741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6" name="Google Shape;496;p42"/>
            <p:cNvSpPr/>
            <p:nvPr/>
          </p:nvSpPr>
          <p:spPr>
            <a:xfrm rot="10800000">
              <a:off x="6650406" y="3415844"/>
              <a:ext cx="685800" cy="3048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7" name="Google Shape;497;p42"/>
            <p:cNvSpPr/>
            <p:nvPr/>
          </p:nvSpPr>
          <p:spPr>
            <a:xfrm>
              <a:off x="1447800" y="1268175"/>
              <a:ext cx="1295400" cy="838200"/>
            </a:xfrm>
            <a:prstGeom prst="wedgeRoundRectCallout">
              <a:avLst>
                <a:gd fmla="val -116702" name="adj1"/>
                <a:gd fmla="val 80593" name="adj2"/>
                <a:gd fmla="val 16667" name="adj3"/>
              </a:avLst>
            </a:prstGeom>
            <a:solidFill>
              <a:srgbClr val="FFFFFF"/>
            </a:solidFill>
            <a:ln cap="flat" cmpd="sng" w="9525">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Select all applicants</a:t>
              </a:r>
              <a:endParaRPr b="0" i="0" sz="1400" u="none" cap="none" strike="noStrike">
                <a:solidFill>
                  <a:srgbClr val="000000"/>
                </a:solidFill>
                <a:latin typeface="Arial"/>
                <a:ea typeface="Arial"/>
                <a:cs typeface="Arial"/>
                <a:sym typeface="Arial"/>
              </a:endParaRPr>
            </a:p>
          </p:txBody>
        </p:sp>
        <p:sp>
          <p:nvSpPr>
            <p:cNvPr id="498" name="Google Shape;498;p42"/>
            <p:cNvSpPr/>
            <p:nvPr/>
          </p:nvSpPr>
          <p:spPr>
            <a:xfrm>
              <a:off x="5902753" y="1342837"/>
              <a:ext cx="1409700" cy="744130"/>
            </a:xfrm>
            <a:prstGeom prst="wedgeRoundRectCallout">
              <a:avLst>
                <a:gd fmla="val 110269" name="adj1"/>
                <a:gd fmla="val -41656" name="adj2"/>
                <a:gd fmla="val 16667" name="adj3"/>
              </a:avLst>
            </a:prstGeom>
            <a:solidFill>
              <a:srgbClr val="FFFFFF"/>
            </a:solidFill>
            <a:ln cap="flat" cmpd="sng" w="9525">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Click </a:t>
              </a:r>
              <a:r>
                <a:rPr b="1" i="0" lang="en-US" sz="1800" u="none" cap="none" strike="noStrike">
                  <a:solidFill>
                    <a:srgbClr val="000000"/>
                  </a:solidFill>
                  <a:latin typeface="Calibri"/>
                  <a:ea typeface="Calibri"/>
                  <a:cs typeface="Calibri"/>
                  <a:sym typeface="Calibri"/>
                </a:rPr>
                <a:t>Actions</a:t>
              </a:r>
              <a:endParaRPr b="0" i="0" sz="1800" u="none" cap="none" strike="noStrike">
                <a:solidFill>
                  <a:srgbClr val="000000"/>
                </a:solidFill>
                <a:latin typeface="Calibri"/>
                <a:ea typeface="Calibri"/>
                <a:cs typeface="Calibri"/>
                <a:sym typeface="Calibri"/>
              </a:endParaRPr>
            </a:p>
          </p:txBody>
        </p:sp>
      </p:grpSp>
      <p:sp>
        <p:nvSpPr>
          <p:cNvPr id="499" name="Google Shape;499;p42"/>
          <p:cNvSpPr txBox="1"/>
          <p:nvPr/>
        </p:nvSpPr>
        <p:spPr>
          <a:xfrm>
            <a:off x="381000" y="408372"/>
            <a:ext cx="8415664" cy="10394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3C"/>
              </a:buClr>
              <a:buSzPts val="3600"/>
              <a:buFont typeface="Arial"/>
              <a:buNone/>
            </a:pPr>
            <a:r>
              <a:rPr b="1" i="0" lang="en-US" sz="3600" u="none" cap="none" strike="noStrike">
                <a:solidFill>
                  <a:srgbClr val="00703C"/>
                </a:solidFill>
                <a:latin typeface="Arial"/>
                <a:ea typeface="Arial"/>
                <a:cs typeface="Arial"/>
                <a:sym typeface="Arial"/>
              </a:rPr>
              <a:t>Viewing Multiple Applications at Once</a:t>
            </a:r>
            <a:endParaRPr b="1" i="0" sz="3600" u="none" cap="none" strike="noStrike">
              <a:solidFill>
                <a:srgbClr val="00703C"/>
              </a:solidFill>
              <a:latin typeface="Arial"/>
              <a:ea typeface="Arial"/>
              <a:cs typeface="Arial"/>
              <a:sym typeface="Arial"/>
            </a:endParaRPr>
          </a:p>
        </p:txBody>
      </p:sp>
      <p:grpSp>
        <p:nvGrpSpPr>
          <p:cNvPr id="500" name="Google Shape;500;p42"/>
          <p:cNvGrpSpPr/>
          <p:nvPr/>
        </p:nvGrpSpPr>
        <p:grpSpPr>
          <a:xfrm>
            <a:off x="244665" y="3991968"/>
            <a:ext cx="7603935" cy="2742678"/>
            <a:chOff x="152400" y="3655134"/>
            <a:chExt cx="8001000" cy="2971800"/>
          </a:xfrm>
        </p:grpSpPr>
        <p:grpSp>
          <p:nvGrpSpPr>
            <p:cNvPr id="501" name="Google Shape;501;p42"/>
            <p:cNvGrpSpPr/>
            <p:nvPr/>
          </p:nvGrpSpPr>
          <p:grpSpPr>
            <a:xfrm>
              <a:off x="1981200" y="3655134"/>
              <a:ext cx="6172200" cy="2971800"/>
              <a:chOff x="2971800" y="3657600"/>
              <a:chExt cx="6172200" cy="2971800"/>
            </a:xfrm>
          </p:grpSpPr>
          <p:pic>
            <p:nvPicPr>
              <p:cNvPr descr="C:\Users\rrpinkha\AppData\Local\Temp\SNAGHTML5e9c466.PNG" id="502" name="Google Shape;502;p42"/>
              <p:cNvPicPr preferRelativeResize="0"/>
              <p:nvPr/>
            </p:nvPicPr>
            <p:blipFill rotWithShape="1">
              <a:blip r:embed="rId5">
                <a:alphaModFix/>
              </a:blip>
              <a:srcRect b="0" l="0" r="0" t="0"/>
              <a:stretch/>
            </p:blipFill>
            <p:spPr>
              <a:xfrm>
                <a:off x="2971800" y="3657600"/>
                <a:ext cx="4191000" cy="2971800"/>
              </a:xfrm>
              <a:prstGeom prst="rect">
                <a:avLst/>
              </a:prstGeom>
              <a:noFill/>
              <a:ln cap="sq"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503" name="Google Shape;503;p42"/>
              <p:cNvSpPr/>
              <p:nvPr/>
            </p:nvSpPr>
            <p:spPr>
              <a:xfrm>
                <a:off x="5638800" y="5943600"/>
                <a:ext cx="685800" cy="4572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4" name="Google Shape;504;p42"/>
              <p:cNvSpPr/>
              <p:nvPr/>
            </p:nvSpPr>
            <p:spPr>
              <a:xfrm>
                <a:off x="6553200" y="4652570"/>
                <a:ext cx="2590800" cy="986229"/>
              </a:xfrm>
              <a:prstGeom prst="wedgeRoundRectCallout">
                <a:avLst>
                  <a:gd fmla="val -67953" name="adj1"/>
                  <a:gd fmla="val 78937"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Click Submit to create a PDF of multiple applications</a:t>
                </a:r>
                <a:endParaRPr b="0" i="0" sz="1400" u="none" cap="none" strike="noStrike">
                  <a:solidFill>
                    <a:srgbClr val="000000"/>
                  </a:solidFill>
                  <a:latin typeface="Arial"/>
                  <a:ea typeface="Arial"/>
                  <a:cs typeface="Arial"/>
                  <a:sym typeface="Arial"/>
                </a:endParaRPr>
              </a:p>
            </p:txBody>
          </p:sp>
        </p:grpSp>
        <p:sp>
          <p:nvSpPr>
            <p:cNvPr id="505" name="Google Shape;505;p42"/>
            <p:cNvSpPr/>
            <p:nvPr/>
          </p:nvSpPr>
          <p:spPr>
            <a:xfrm>
              <a:off x="152400" y="4495800"/>
              <a:ext cx="1828800" cy="1140534"/>
            </a:xfrm>
            <a:prstGeom prst="wedgeRoundRectCallout">
              <a:avLst>
                <a:gd fmla="val 58481" name="adj1"/>
                <a:gd fmla="val -47694"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Select the documents to include</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gtEl>
                                        <p:attrNameLst>
                                          <p:attrName>style.visibility</p:attrName>
                                        </p:attrNameLst>
                                      </p:cBhvr>
                                      <p:to>
                                        <p:strVal val="visible"/>
                                      </p:to>
                                    </p:set>
                                    <p:anim calcmode="lin" valueType="num">
                                      <p:cBhvr additive="base">
                                        <p:cTn dur="500"/>
                                        <p:tgtEl>
                                          <p:spTgt spid="5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9" name="Shape 509"/>
        <p:cNvGrpSpPr/>
        <p:nvPr/>
      </p:nvGrpSpPr>
      <p:grpSpPr>
        <a:xfrm>
          <a:off x="0" y="0"/>
          <a:ext cx="0" cy="0"/>
          <a:chOff x="0" y="0"/>
          <a:chExt cx="0" cy="0"/>
        </a:xfrm>
      </p:grpSpPr>
      <p:sp>
        <p:nvSpPr>
          <p:cNvPr id="510" name="Google Shape;510;p43"/>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511" name="Google Shape;511;p43"/>
          <p:cNvSpPr txBox="1"/>
          <p:nvPr/>
        </p:nvSpPr>
        <p:spPr>
          <a:xfrm>
            <a:off x="457954" y="410231"/>
            <a:ext cx="8260672" cy="1039427"/>
          </a:xfrm>
          <a:prstGeom prst="rect">
            <a:avLst/>
          </a:prstGeom>
          <a:noFill/>
          <a:ln>
            <a:noFill/>
          </a:ln>
        </p:spPr>
        <p:txBody>
          <a:bodyPr anchorCtr="0" anchor="ctr" bIns="45700" lIns="91425" spcFirstLastPara="1" rIns="91425" wrap="square" tIns="45700">
            <a:normAutofit fontScale="90000"/>
          </a:bodyPr>
          <a:lstStyle/>
          <a:p>
            <a:pPr indent="0" lvl="0" marL="0" marR="0" rtl="0" algn="ctr">
              <a:lnSpc>
                <a:spcPct val="100000"/>
              </a:lnSpc>
              <a:spcBef>
                <a:spcPts val="0"/>
              </a:spcBef>
              <a:spcAft>
                <a:spcPts val="0"/>
              </a:spcAft>
              <a:buClr>
                <a:srgbClr val="00703C"/>
              </a:buClr>
              <a:buSzPct val="100000"/>
              <a:buFont typeface="Arial"/>
              <a:buNone/>
            </a:pPr>
            <a:r>
              <a:rPr b="1" i="0" lang="en-US" sz="4400" u="none" cap="none" strike="noStrike">
                <a:solidFill>
                  <a:srgbClr val="00703C"/>
                </a:solidFill>
                <a:latin typeface="Arial"/>
                <a:ea typeface="Arial"/>
                <a:cs typeface="Arial"/>
                <a:sym typeface="Arial"/>
              </a:rPr>
              <a:t>Moving Applicants Status in Bulk</a:t>
            </a:r>
            <a:endParaRPr b="1" i="0" sz="4400" u="none" cap="none" strike="noStrike">
              <a:solidFill>
                <a:srgbClr val="00703C"/>
              </a:solidFill>
              <a:latin typeface="Arial"/>
              <a:ea typeface="Arial"/>
              <a:cs typeface="Arial"/>
              <a:sym typeface="Arial"/>
            </a:endParaRPr>
          </a:p>
        </p:txBody>
      </p:sp>
      <p:sp>
        <p:nvSpPr>
          <p:cNvPr id="512" name="Google Shape;512;p43"/>
          <p:cNvSpPr txBox="1"/>
          <p:nvPr/>
        </p:nvSpPr>
        <p:spPr>
          <a:xfrm>
            <a:off x="457954" y="4269059"/>
            <a:ext cx="8076446" cy="1826941"/>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marR="0" rtl="0" algn="l">
              <a:lnSpc>
                <a:spcPct val="100000"/>
              </a:lnSpc>
              <a:spcBef>
                <a:spcPts val="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Only click on applicants that you would like to move to the same status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Then click the Actions button at the top and select “Move in Workflow.”</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1200"/>
              </a:spcBef>
              <a:spcAft>
                <a:spcPts val="0"/>
              </a:spcAft>
              <a:buClr>
                <a:srgbClr val="00703C"/>
              </a:buClr>
              <a:buSzPct val="100000"/>
              <a:buFont typeface="Arial"/>
              <a:buNone/>
            </a:pPr>
            <a:r>
              <a:t/>
            </a:r>
            <a:endParaRPr b="0" i="0" sz="3200" u="none" cap="none" strike="noStrike">
              <a:solidFill>
                <a:srgbClr val="00703C"/>
              </a:solidFill>
              <a:latin typeface="Arial"/>
              <a:ea typeface="Arial"/>
              <a:cs typeface="Arial"/>
              <a:sym typeface="Arial"/>
            </a:endParaRPr>
          </a:p>
        </p:txBody>
      </p:sp>
      <p:grpSp>
        <p:nvGrpSpPr>
          <p:cNvPr id="513" name="Google Shape;513;p43"/>
          <p:cNvGrpSpPr/>
          <p:nvPr/>
        </p:nvGrpSpPr>
        <p:grpSpPr>
          <a:xfrm>
            <a:off x="431704" y="1333232"/>
            <a:ext cx="8434500" cy="2935827"/>
            <a:chOff x="399878" y="1331373"/>
            <a:chExt cx="8434500" cy="2935827"/>
          </a:xfrm>
        </p:grpSpPr>
        <p:pic>
          <p:nvPicPr>
            <p:cNvPr id="514" name="Google Shape;514;p43"/>
            <p:cNvPicPr preferRelativeResize="0"/>
            <p:nvPr/>
          </p:nvPicPr>
          <p:blipFill rotWithShape="1">
            <a:blip r:embed="rId4">
              <a:alphaModFix/>
            </a:blip>
            <a:srcRect b="0" l="0" r="0" t="44278"/>
            <a:stretch/>
          </p:blipFill>
          <p:spPr>
            <a:xfrm>
              <a:off x="399878" y="1331373"/>
              <a:ext cx="8434500" cy="2935827"/>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515" name="Google Shape;515;p43"/>
            <p:cNvSpPr/>
            <p:nvPr/>
          </p:nvSpPr>
          <p:spPr>
            <a:xfrm rot="10800000">
              <a:off x="6858000" y="3086070"/>
              <a:ext cx="457200" cy="304800"/>
            </a:xfrm>
            <a:prstGeom prst="lef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6" name="Google Shape;516;p43"/>
            <p:cNvSpPr/>
            <p:nvPr/>
          </p:nvSpPr>
          <p:spPr>
            <a:xfrm>
              <a:off x="1524000" y="1418529"/>
              <a:ext cx="2514600" cy="914402"/>
            </a:xfrm>
            <a:prstGeom prst="wedgeRoundRectCallout">
              <a:avLst>
                <a:gd fmla="val -83911" name="adj1"/>
                <a:gd fmla="val 52706"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Check applicants whose status you wish to change</a:t>
              </a:r>
              <a:endParaRPr b="0" i="0" sz="1400" u="none" cap="none" strike="noStrike">
                <a:solidFill>
                  <a:srgbClr val="000000"/>
                </a:solidFill>
                <a:latin typeface="Arial"/>
                <a:ea typeface="Arial"/>
                <a:cs typeface="Arial"/>
                <a:sym typeface="Arial"/>
              </a:endParaRPr>
            </a:p>
          </p:txBody>
        </p:sp>
        <p:sp>
          <p:nvSpPr>
            <p:cNvPr id="517" name="Google Shape;517;p43"/>
            <p:cNvSpPr/>
            <p:nvPr/>
          </p:nvSpPr>
          <p:spPr>
            <a:xfrm>
              <a:off x="4800600" y="1401069"/>
              <a:ext cx="2171670" cy="762000"/>
            </a:xfrm>
            <a:prstGeom prst="wedgeRoundRectCallout">
              <a:avLst>
                <a:gd fmla="val 100058" name="adj1"/>
                <a:gd fmla="val -44823"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Click </a:t>
              </a:r>
              <a:r>
                <a:rPr b="1" i="0" lang="en-US" sz="1800" u="none" cap="none" strike="noStrike">
                  <a:solidFill>
                    <a:srgbClr val="000000"/>
                  </a:solidFill>
                  <a:latin typeface="Calibri"/>
                  <a:ea typeface="Calibri"/>
                  <a:cs typeface="Calibri"/>
                  <a:sym typeface="Calibri"/>
                </a:rPr>
                <a:t>Actions</a:t>
              </a:r>
              <a:r>
                <a:rPr b="0" i="0" lang="en-US" sz="1800" u="none" cap="none" strike="noStrike">
                  <a:solidFill>
                    <a:srgbClr val="000000"/>
                  </a:solidFill>
                  <a:latin typeface="Calibri"/>
                  <a:ea typeface="Calibri"/>
                  <a:cs typeface="Calibri"/>
                  <a:sym typeface="Calibri"/>
                </a:rPr>
                <a:t> -&gt; </a:t>
              </a:r>
              <a:r>
                <a:rPr b="1" i="0" lang="en-US" sz="1800" u="none" cap="none" strike="noStrike">
                  <a:solidFill>
                    <a:srgbClr val="000000"/>
                  </a:solidFill>
                  <a:latin typeface="Calibri"/>
                  <a:ea typeface="Calibri"/>
                  <a:cs typeface="Calibri"/>
                  <a:sym typeface="Calibri"/>
                </a:rPr>
                <a:t>Move in Workflow</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1" name="Shape 521"/>
        <p:cNvGrpSpPr/>
        <p:nvPr/>
      </p:nvGrpSpPr>
      <p:grpSpPr>
        <a:xfrm>
          <a:off x="0" y="0"/>
          <a:ext cx="0" cy="0"/>
          <a:chOff x="0" y="0"/>
          <a:chExt cx="0" cy="0"/>
        </a:xfrm>
      </p:grpSpPr>
      <p:sp>
        <p:nvSpPr>
          <p:cNvPr id="522" name="Google Shape;522;p44"/>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523" name="Google Shape;523;p44"/>
          <p:cNvPicPr preferRelativeResize="0"/>
          <p:nvPr/>
        </p:nvPicPr>
        <p:blipFill rotWithShape="1">
          <a:blip r:embed="rId4">
            <a:alphaModFix/>
          </a:blip>
          <a:srcRect b="0" l="0" r="0" t="0"/>
          <a:stretch/>
        </p:blipFill>
        <p:spPr>
          <a:xfrm>
            <a:off x="426128" y="1882898"/>
            <a:ext cx="8260672" cy="3326052"/>
          </a:xfrm>
          <a:prstGeom prst="rect">
            <a:avLst/>
          </a:prstGeom>
          <a:noFill/>
          <a:ln cap="sq" cmpd="sng" w="1270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524" name="Google Shape;524;p44"/>
          <p:cNvSpPr txBox="1"/>
          <p:nvPr/>
        </p:nvSpPr>
        <p:spPr>
          <a:xfrm>
            <a:off x="426128" y="408372"/>
            <a:ext cx="8108272" cy="940669"/>
          </a:xfrm>
          <a:prstGeom prst="rect">
            <a:avLst/>
          </a:prstGeom>
          <a:noFill/>
          <a:ln>
            <a:noFill/>
          </a:ln>
        </p:spPr>
        <p:txBody>
          <a:bodyPr anchorCtr="0" anchor="ctr" bIns="45700" lIns="91425" spcFirstLastPara="1" rIns="91425" wrap="square" tIns="45700">
            <a:normAutofit fontScale="82500" lnSpcReduction="10000"/>
          </a:bodyPr>
          <a:lstStyle/>
          <a:p>
            <a:pPr indent="0" lvl="0" marL="0" marR="0" rtl="0" algn="ctr">
              <a:lnSpc>
                <a:spcPct val="100000"/>
              </a:lnSpc>
              <a:spcBef>
                <a:spcPts val="0"/>
              </a:spcBef>
              <a:spcAft>
                <a:spcPts val="0"/>
              </a:spcAft>
              <a:buClr>
                <a:srgbClr val="00703C"/>
              </a:buClr>
              <a:buSzPct val="100000"/>
              <a:buFont typeface="Arial"/>
              <a:buNone/>
            </a:pPr>
            <a:r>
              <a:rPr b="1" i="0" lang="en-US" sz="4400" u="none" cap="none" strike="noStrike">
                <a:solidFill>
                  <a:srgbClr val="00703C"/>
                </a:solidFill>
                <a:latin typeface="Arial"/>
                <a:ea typeface="Arial"/>
                <a:cs typeface="Arial"/>
                <a:sym typeface="Arial"/>
              </a:rPr>
              <a:t>Moving Applicants Status in Bulk</a:t>
            </a:r>
            <a:endParaRPr b="1" i="0" sz="4400" u="none" cap="none" strike="noStrike">
              <a:solidFill>
                <a:srgbClr val="00703C"/>
              </a:solidFill>
              <a:latin typeface="Arial"/>
              <a:ea typeface="Arial"/>
              <a:cs typeface="Arial"/>
              <a:sym typeface="Arial"/>
            </a:endParaRPr>
          </a:p>
        </p:txBody>
      </p:sp>
      <p:sp>
        <p:nvSpPr>
          <p:cNvPr id="525" name="Google Shape;525;p44"/>
          <p:cNvSpPr txBox="1"/>
          <p:nvPr/>
        </p:nvSpPr>
        <p:spPr>
          <a:xfrm>
            <a:off x="426128" y="5386003"/>
            <a:ext cx="8260672" cy="633797"/>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marR="0" rtl="0" algn="l">
              <a:lnSpc>
                <a:spcPct val="100000"/>
              </a:lnSpc>
              <a:spcBef>
                <a:spcPts val="0"/>
              </a:spcBef>
              <a:spcAft>
                <a:spcPts val="0"/>
              </a:spcAft>
              <a:buClr>
                <a:srgbClr val="00703C"/>
              </a:buClr>
              <a:buSzPct val="100000"/>
              <a:buFont typeface="Arial"/>
              <a:buNone/>
            </a:pPr>
            <a:r>
              <a:rPr b="0" i="0" lang="en-US" sz="3200" u="none" cap="none" strike="noStrike">
                <a:solidFill>
                  <a:srgbClr val="00703C"/>
                </a:solidFill>
                <a:latin typeface="Calibri"/>
                <a:ea typeface="Calibri"/>
                <a:cs typeface="Calibri"/>
                <a:sym typeface="Calibri"/>
              </a:rPr>
              <a:t>Applicants have to be in the same status to move in bulk</a:t>
            </a:r>
            <a:endParaRPr b="0" i="0" sz="3200" u="none" cap="none" strike="noStrike">
              <a:solidFill>
                <a:srgbClr val="00703C"/>
              </a:solidFill>
              <a:latin typeface="Calibri"/>
              <a:ea typeface="Calibri"/>
              <a:cs typeface="Calibri"/>
              <a:sym typeface="Calibri"/>
            </a:endParaRPr>
          </a:p>
        </p:txBody>
      </p:sp>
      <p:sp>
        <p:nvSpPr>
          <p:cNvPr id="526" name="Google Shape;526;p44"/>
          <p:cNvSpPr/>
          <p:nvPr/>
        </p:nvSpPr>
        <p:spPr>
          <a:xfrm>
            <a:off x="5257800" y="1349041"/>
            <a:ext cx="2971800" cy="413935"/>
          </a:xfrm>
          <a:prstGeom prst="wedgeRoundRectCallout">
            <a:avLst>
              <a:gd fmla="val -45983" name="adj1"/>
              <a:gd fmla="val 139953"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Choose the Applicant Status</a:t>
            </a:r>
            <a:endParaRPr b="0" i="0" sz="1400" u="none" cap="none" strike="noStrike">
              <a:solidFill>
                <a:srgbClr val="000000"/>
              </a:solidFill>
              <a:latin typeface="Arial"/>
              <a:ea typeface="Arial"/>
              <a:cs typeface="Arial"/>
              <a:sym typeface="Arial"/>
            </a:endParaRPr>
          </a:p>
        </p:txBody>
      </p:sp>
      <p:sp>
        <p:nvSpPr>
          <p:cNvPr id="527" name="Google Shape;527;p44"/>
          <p:cNvSpPr/>
          <p:nvPr/>
        </p:nvSpPr>
        <p:spPr>
          <a:xfrm>
            <a:off x="3470825" y="4572252"/>
            <a:ext cx="2548976" cy="636697"/>
          </a:xfrm>
          <a:prstGeom prst="wedgeRoundRectCallout">
            <a:avLst>
              <a:gd fmla="val 72507" name="adj1"/>
              <a:gd fmla="val 21674"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Click </a:t>
            </a:r>
            <a:r>
              <a:rPr b="1" i="0" lang="en-US" sz="1600" u="none" cap="none" strike="noStrike">
                <a:solidFill>
                  <a:srgbClr val="000000"/>
                </a:solidFill>
                <a:latin typeface="Calibri"/>
                <a:ea typeface="Calibri"/>
                <a:cs typeface="Calibri"/>
                <a:sym typeface="Calibri"/>
              </a:rPr>
              <a:t>Save Changes</a:t>
            </a:r>
            <a:r>
              <a:rPr b="0" i="0" lang="en-US" sz="1600" u="none" cap="none" strike="noStrike">
                <a:solidFill>
                  <a:srgbClr val="000000"/>
                </a:solidFill>
                <a:latin typeface="Calibri"/>
                <a:ea typeface="Calibri"/>
                <a:cs typeface="Calibri"/>
                <a:sym typeface="Calibri"/>
              </a:rPr>
              <a:t> when complete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1" name="Shape 531"/>
        <p:cNvGrpSpPr/>
        <p:nvPr/>
      </p:nvGrpSpPr>
      <p:grpSpPr>
        <a:xfrm>
          <a:off x="0" y="0"/>
          <a:ext cx="0" cy="0"/>
          <a:chOff x="0" y="0"/>
          <a:chExt cx="0" cy="0"/>
        </a:xfrm>
      </p:grpSpPr>
      <p:sp>
        <p:nvSpPr>
          <p:cNvPr id="532" name="Google Shape;532;p45"/>
          <p:cNvSpPr txBox="1"/>
          <p:nvPr>
            <p:ph type="ctrTitle"/>
          </p:nvPr>
        </p:nvSpPr>
        <p:spPr>
          <a:xfrm>
            <a:off x="31595" y="2716168"/>
            <a:ext cx="2243062" cy="280520"/>
          </a:xfrm>
          <a:prstGeom prst="rect">
            <a:avLst/>
          </a:prstGeom>
          <a:noFill/>
          <a:ln>
            <a:noFill/>
          </a:ln>
        </p:spPr>
        <p:txBody>
          <a:bodyPr anchorCtr="0" anchor="b" bIns="34275" lIns="68550" spcFirstLastPara="1" rIns="68550" wrap="square" tIns="34275">
            <a:normAutofit fontScale="90000"/>
          </a:bodyPr>
          <a:lstStyle/>
          <a:p>
            <a:pPr indent="0" lvl="0" marL="0" rtl="0" algn="ctr">
              <a:lnSpc>
                <a:spcPct val="90000"/>
              </a:lnSpc>
              <a:spcBef>
                <a:spcPts val="0"/>
              </a:spcBef>
              <a:spcAft>
                <a:spcPts val="0"/>
              </a:spcAft>
              <a:buClr>
                <a:schemeClr val="dk1"/>
              </a:buClr>
              <a:buSzPct val="148148"/>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ct val="148148"/>
              <a:buFont typeface="Calibri"/>
              <a:buNone/>
            </a:pPr>
            <a:r>
              <a:t/>
            </a:r>
            <a:endParaRPr b="1">
              <a:latin typeface="Arial"/>
              <a:ea typeface="Arial"/>
              <a:cs typeface="Arial"/>
              <a:sym typeface="Arial"/>
            </a:endParaRPr>
          </a:p>
        </p:txBody>
      </p:sp>
      <p:pic>
        <p:nvPicPr>
          <p:cNvPr descr="https://brand.charlotte.edu/sites/brand.charlotte.edu/files/media/logos/Master_logo.png" id="533" name="Google Shape;533;p45"/>
          <p:cNvPicPr preferRelativeResize="0"/>
          <p:nvPr/>
        </p:nvPicPr>
        <p:blipFill rotWithShape="1">
          <a:blip r:embed="rId4">
            <a:alphaModFix/>
          </a:blip>
          <a:srcRect b="0" l="0" r="0" t="0"/>
          <a:stretch/>
        </p:blipFill>
        <p:spPr>
          <a:xfrm>
            <a:off x="2514600" y="872009"/>
            <a:ext cx="4146550" cy="2124679"/>
          </a:xfrm>
          <a:prstGeom prst="rect">
            <a:avLst/>
          </a:prstGeom>
          <a:noFill/>
          <a:ln>
            <a:noFill/>
          </a:ln>
        </p:spPr>
      </p:pic>
      <p:sp>
        <p:nvSpPr>
          <p:cNvPr id="534" name="Google Shape;534;p45"/>
          <p:cNvSpPr txBox="1"/>
          <p:nvPr/>
        </p:nvSpPr>
        <p:spPr>
          <a:xfrm>
            <a:off x="685800" y="3352800"/>
            <a:ext cx="7696200" cy="1295401"/>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703C"/>
              </a:buClr>
              <a:buSzPts val="4000"/>
              <a:buFont typeface="Calibri"/>
              <a:buNone/>
            </a:pPr>
            <a:r>
              <a:rPr b="0" i="0" lang="en-US" sz="4000" u="none" cap="none" strike="noStrike">
                <a:solidFill>
                  <a:srgbClr val="00703C"/>
                </a:solidFill>
                <a:latin typeface="Calibri"/>
                <a:ea typeface="Calibri"/>
                <a:cs typeface="Calibri"/>
                <a:sym typeface="Calibri"/>
              </a:rPr>
              <a:t>RECOMMENDED FOR INTERVIEW, NOW WHAT?</a:t>
            </a:r>
            <a:endParaRPr b="0" i="0" sz="4000" u="none" cap="none" strike="noStrike">
              <a:solidFill>
                <a:srgbClr val="00703C"/>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8" name="Shape 538"/>
        <p:cNvGrpSpPr/>
        <p:nvPr/>
      </p:nvGrpSpPr>
      <p:grpSpPr>
        <a:xfrm>
          <a:off x="0" y="0"/>
          <a:ext cx="0" cy="0"/>
          <a:chOff x="0" y="0"/>
          <a:chExt cx="0" cy="0"/>
        </a:xfrm>
      </p:grpSpPr>
      <p:sp>
        <p:nvSpPr>
          <p:cNvPr id="539" name="Google Shape;539;p46"/>
          <p:cNvSpPr txBox="1"/>
          <p:nvPr>
            <p:ph type="ctrTitle"/>
          </p:nvPr>
        </p:nvSpPr>
        <p:spPr>
          <a:xfrm>
            <a:off x="1143000" y="1699022"/>
            <a:ext cx="6858000" cy="179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4500"/>
              <a:buFont typeface="Calibri"/>
              <a:buNone/>
            </a:pPr>
            <a:r>
              <a:t/>
            </a:r>
            <a:endParaRPr b="1">
              <a:latin typeface="Arial"/>
              <a:ea typeface="Arial"/>
              <a:cs typeface="Arial"/>
              <a:sym typeface="Arial"/>
            </a:endParaRPr>
          </a:p>
        </p:txBody>
      </p:sp>
      <p:sp>
        <p:nvSpPr>
          <p:cNvPr id="540" name="Google Shape;540;p46"/>
          <p:cNvSpPr txBox="1"/>
          <p:nvPr/>
        </p:nvSpPr>
        <p:spPr>
          <a:xfrm>
            <a:off x="1474200" y="304800"/>
            <a:ext cx="6753830" cy="779700"/>
          </a:xfrm>
          <a:prstGeom prst="rect">
            <a:avLst/>
          </a:prstGeom>
          <a:noFill/>
          <a:ln>
            <a:noFill/>
          </a:ln>
        </p:spPr>
        <p:txBody>
          <a:bodyPr anchorCtr="0" anchor="ctr" bIns="34525" lIns="69050" spcFirstLastPara="1" rIns="69050" wrap="square" tIns="34525">
            <a:norm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5035"/>
                </a:solidFill>
                <a:latin typeface="Arial"/>
                <a:ea typeface="Arial"/>
                <a:cs typeface="Arial"/>
                <a:sym typeface="Arial"/>
              </a:rPr>
              <a:t>Preparing for Interviews</a:t>
            </a:r>
            <a:endParaRPr b="1" i="0" sz="3600" u="none" cap="none" strike="noStrike">
              <a:solidFill>
                <a:srgbClr val="005035"/>
              </a:solidFill>
              <a:latin typeface="Arial"/>
              <a:ea typeface="Arial"/>
              <a:cs typeface="Arial"/>
              <a:sym typeface="Arial"/>
            </a:endParaRPr>
          </a:p>
        </p:txBody>
      </p:sp>
      <p:sp>
        <p:nvSpPr>
          <p:cNvPr id="541" name="Google Shape;541;p46"/>
          <p:cNvSpPr txBox="1"/>
          <p:nvPr/>
        </p:nvSpPr>
        <p:spPr>
          <a:xfrm>
            <a:off x="389060" y="1078404"/>
            <a:ext cx="8297740" cy="4712795"/>
          </a:xfrm>
          <a:prstGeom prst="rect">
            <a:avLst/>
          </a:prstGeom>
          <a:noFill/>
          <a:ln>
            <a:noFill/>
          </a:ln>
        </p:spPr>
        <p:txBody>
          <a:bodyPr anchorCtr="0" anchor="t" bIns="34525" lIns="69050" spcFirstLastPara="1" rIns="69050" wrap="square" tIns="34525">
            <a:noAutofit/>
          </a:bodyPr>
          <a:lstStyle/>
          <a:p>
            <a:pPr indent="-342900" lvl="0" marL="342900" marR="0" rtl="0" algn="l">
              <a:lnSpc>
                <a:spcPct val="100000"/>
              </a:lnSpc>
              <a:spcBef>
                <a:spcPts val="0"/>
              </a:spcBef>
              <a:spcAft>
                <a:spcPts val="0"/>
              </a:spcAft>
              <a:buClr>
                <a:srgbClr val="00703C"/>
              </a:buClr>
              <a:buSzPts val="2300"/>
              <a:buFont typeface="Arial"/>
              <a:buChar char="•"/>
            </a:pPr>
            <a:r>
              <a:rPr b="0" i="0" lang="en-US" sz="3200" u="none" cap="none" strike="noStrike">
                <a:solidFill>
                  <a:srgbClr val="00703C"/>
                </a:solidFill>
                <a:latin typeface="Arial"/>
                <a:ea typeface="Arial"/>
                <a:cs typeface="Arial"/>
                <a:sym typeface="Arial"/>
              </a:rPr>
              <a:t>Search committee selects top candidates for interviews and submits list of selected candidates to the Director of Title IX Compliance for review and approval.</a:t>
            </a:r>
            <a:endParaRPr b="0" i="0" sz="3200" u="none" cap="none" strike="noStrike">
              <a:solidFill>
                <a:srgbClr val="00703C"/>
              </a:solidFill>
              <a:latin typeface="Arial"/>
              <a:ea typeface="Arial"/>
              <a:cs typeface="Arial"/>
              <a:sym typeface="Arial"/>
            </a:endParaRPr>
          </a:p>
          <a:p>
            <a:pPr indent="-342900" lvl="0" marL="342900" marR="0" rtl="0" algn="l">
              <a:lnSpc>
                <a:spcPct val="100000"/>
              </a:lnSpc>
              <a:spcBef>
                <a:spcPts val="900"/>
              </a:spcBef>
              <a:spcAft>
                <a:spcPts val="0"/>
              </a:spcAft>
              <a:buClr>
                <a:srgbClr val="00703C"/>
              </a:buClr>
              <a:buSzPts val="2400"/>
              <a:buFont typeface="Arial"/>
              <a:buChar char="•"/>
            </a:pPr>
            <a:r>
              <a:rPr b="0" i="0" lang="en-US" sz="3200" u="none" cap="none" strike="noStrike">
                <a:solidFill>
                  <a:srgbClr val="00703C"/>
                </a:solidFill>
                <a:latin typeface="Arial"/>
                <a:ea typeface="Arial"/>
                <a:cs typeface="Arial"/>
                <a:sym typeface="Arial"/>
              </a:rPr>
              <a:t>Prior to offering first-round interviews (or prior to offering a position if a search waiver applies), the initiator must provide a list of candidates selected for interviews to the Director of Title IX Compliance. </a:t>
            </a:r>
            <a:endParaRPr b="0" i="0" sz="3200" u="none" cap="none" strike="noStrike">
              <a:solidFill>
                <a:srgbClr val="00703C"/>
              </a:solidFill>
              <a:latin typeface="Arial"/>
              <a:ea typeface="Arial"/>
              <a:cs typeface="Arial"/>
              <a:sym typeface="Arial"/>
            </a:endParaRPr>
          </a:p>
          <a:p>
            <a:pPr indent="-203200" lvl="0" marL="342900" marR="0" rtl="0" algn="l">
              <a:lnSpc>
                <a:spcPct val="100000"/>
              </a:lnSpc>
              <a:spcBef>
                <a:spcPts val="900"/>
              </a:spcBef>
              <a:spcAft>
                <a:spcPts val="0"/>
              </a:spcAft>
              <a:buClr>
                <a:srgbClr val="000000"/>
              </a:buClr>
              <a:buSzPts val="3200"/>
              <a:buFont typeface="Arial"/>
              <a:buNone/>
            </a:pPr>
            <a:r>
              <a:t/>
            </a:r>
            <a:endParaRPr b="0" i="0" sz="3200" u="none" cap="none" strike="noStrike">
              <a:solidFill>
                <a:srgbClr val="00703C"/>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5" name="Shape 545"/>
        <p:cNvGrpSpPr/>
        <p:nvPr/>
      </p:nvGrpSpPr>
      <p:grpSpPr>
        <a:xfrm>
          <a:off x="0" y="0"/>
          <a:ext cx="0" cy="0"/>
          <a:chOff x="0" y="0"/>
          <a:chExt cx="0" cy="0"/>
        </a:xfrm>
      </p:grpSpPr>
      <p:sp>
        <p:nvSpPr>
          <p:cNvPr id="546" name="Google Shape;546;p47"/>
          <p:cNvSpPr txBox="1"/>
          <p:nvPr>
            <p:ph type="ctrTitle"/>
          </p:nvPr>
        </p:nvSpPr>
        <p:spPr>
          <a:xfrm>
            <a:off x="1143000" y="1324709"/>
            <a:ext cx="7331962" cy="2165013"/>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t/>
            </a:r>
            <a:endParaRPr b="1" sz="4800">
              <a:latin typeface="Arial"/>
              <a:ea typeface="Arial"/>
              <a:cs typeface="Arial"/>
              <a:sym typeface="Arial"/>
            </a:endParaRPr>
          </a:p>
          <a:p>
            <a:pPr indent="0" lvl="0" marL="0" rtl="0" algn="ctr">
              <a:lnSpc>
                <a:spcPct val="90000"/>
              </a:lnSpc>
              <a:spcBef>
                <a:spcPts val="0"/>
              </a:spcBef>
              <a:spcAft>
                <a:spcPts val="0"/>
              </a:spcAft>
              <a:buClr>
                <a:schemeClr val="dk1"/>
              </a:buClr>
              <a:buSzPts val="4500"/>
              <a:buFont typeface="Calibri"/>
              <a:buNone/>
            </a:pPr>
            <a:r>
              <a:t/>
            </a:r>
            <a:endParaRPr b="1" sz="4800">
              <a:latin typeface="Arial"/>
              <a:ea typeface="Arial"/>
              <a:cs typeface="Arial"/>
              <a:sym typeface="Arial"/>
            </a:endParaRPr>
          </a:p>
        </p:txBody>
      </p:sp>
      <p:pic>
        <p:nvPicPr>
          <p:cNvPr id="547" name="Google Shape;547;p47"/>
          <p:cNvPicPr preferRelativeResize="0"/>
          <p:nvPr/>
        </p:nvPicPr>
        <p:blipFill rotWithShape="1">
          <a:blip r:embed="rId4">
            <a:alphaModFix/>
          </a:blip>
          <a:srcRect b="0" l="0" r="0" t="0"/>
          <a:stretch/>
        </p:blipFill>
        <p:spPr>
          <a:xfrm>
            <a:off x="443264" y="844732"/>
            <a:ext cx="2180927" cy="5168535"/>
          </a:xfrm>
          <a:prstGeom prst="rect">
            <a:avLst/>
          </a:prstGeom>
          <a:noFill/>
          <a:ln>
            <a:noFill/>
          </a:ln>
        </p:spPr>
      </p:pic>
      <p:sp>
        <p:nvSpPr>
          <p:cNvPr id="548" name="Google Shape;548;p47"/>
          <p:cNvSpPr/>
          <p:nvPr/>
        </p:nvSpPr>
        <p:spPr>
          <a:xfrm flipH="1" rot="10800000">
            <a:off x="815634" y="3649821"/>
            <a:ext cx="747308" cy="247368"/>
          </a:xfrm>
          <a:prstGeom prst="ellipse">
            <a:avLst/>
          </a:prstGeom>
          <a:noFill/>
          <a:ln cap="flat" cmpd="sng" w="254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cxnSp>
        <p:nvCxnSpPr>
          <p:cNvPr id="549" name="Google Shape;549;p47"/>
          <p:cNvCxnSpPr/>
          <p:nvPr/>
        </p:nvCxnSpPr>
        <p:spPr>
          <a:xfrm>
            <a:off x="152400" y="3600449"/>
            <a:ext cx="633300" cy="184800"/>
          </a:xfrm>
          <a:prstGeom prst="straightConnector1">
            <a:avLst/>
          </a:prstGeom>
          <a:noFill/>
          <a:ln cap="flat" cmpd="sng" w="9525">
            <a:solidFill>
              <a:srgbClr val="FF0000"/>
            </a:solidFill>
            <a:prstDash val="solid"/>
            <a:round/>
            <a:headEnd len="sm" w="sm" type="none"/>
            <a:tailEnd len="med" w="med" type="triangle"/>
          </a:ln>
        </p:spPr>
      </p:cxnSp>
      <p:pic>
        <p:nvPicPr>
          <p:cNvPr id="550" name="Google Shape;550;p47"/>
          <p:cNvPicPr preferRelativeResize="0"/>
          <p:nvPr/>
        </p:nvPicPr>
        <p:blipFill rotWithShape="1">
          <a:blip r:embed="rId5">
            <a:alphaModFix/>
          </a:blip>
          <a:srcRect b="0" l="0" r="0" t="0"/>
          <a:stretch/>
        </p:blipFill>
        <p:spPr>
          <a:xfrm>
            <a:off x="3281142" y="1564066"/>
            <a:ext cx="6015258" cy="3846134"/>
          </a:xfrm>
          <a:prstGeom prst="rect">
            <a:avLst/>
          </a:prstGeom>
          <a:noFill/>
          <a:ln>
            <a:noFill/>
          </a:ln>
        </p:spPr>
      </p:pic>
      <p:pic>
        <p:nvPicPr>
          <p:cNvPr id="551" name="Google Shape;551;p47"/>
          <p:cNvPicPr preferRelativeResize="0"/>
          <p:nvPr/>
        </p:nvPicPr>
        <p:blipFill rotWithShape="1">
          <a:blip r:embed="rId6">
            <a:alphaModFix/>
          </a:blip>
          <a:srcRect b="0" l="0" r="0" t="0"/>
          <a:stretch/>
        </p:blipFill>
        <p:spPr>
          <a:xfrm>
            <a:off x="1219933" y="52291"/>
            <a:ext cx="6628667" cy="102823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5" name="Shape 555"/>
        <p:cNvGrpSpPr/>
        <p:nvPr/>
      </p:nvGrpSpPr>
      <p:grpSpPr>
        <a:xfrm>
          <a:off x="0" y="0"/>
          <a:ext cx="0" cy="0"/>
          <a:chOff x="0" y="0"/>
          <a:chExt cx="0" cy="0"/>
        </a:xfrm>
      </p:grpSpPr>
      <p:sp>
        <p:nvSpPr>
          <p:cNvPr id="556" name="Google Shape;556;p48"/>
          <p:cNvSpPr txBox="1"/>
          <p:nvPr>
            <p:ph type="ctrTitle"/>
          </p:nvPr>
        </p:nvSpPr>
        <p:spPr>
          <a:xfrm>
            <a:off x="1143000" y="1699022"/>
            <a:ext cx="7772400" cy="179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t/>
            </a:r>
            <a:endParaRPr b="1" sz="5400">
              <a:latin typeface="Arial"/>
              <a:ea typeface="Arial"/>
              <a:cs typeface="Arial"/>
              <a:sym typeface="Arial"/>
            </a:endParaRPr>
          </a:p>
          <a:p>
            <a:pPr indent="0" lvl="0" marL="0" rtl="0" algn="ctr">
              <a:lnSpc>
                <a:spcPct val="90000"/>
              </a:lnSpc>
              <a:spcBef>
                <a:spcPts val="0"/>
              </a:spcBef>
              <a:spcAft>
                <a:spcPts val="0"/>
              </a:spcAft>
              <a:buClr>
                <a:schemeClr val="dk1"/>
              </a:buClr>
              <a:buSzPts val="4500"/>
              <a:buFont typeface="Calibri"/>
              <a:buNone/>
            </a:pPr>
            <a:r>
              <a:t/>
            </a:r>
            <a:endParaRPr b="1" sz="5400">
              <a:latin typeface="Arial"/>
              <a:ea typeface="Arial"/>
              <a:cs typeface="Arial"/>
              <a:sym typeface="Arial"/>
            </a:endParaRPr>
          </a:p>
        </p:txBody>
      </p:sp>
      <p:sp>
        <p:nvSpPr>
          <p:cNvPr id="557" name="Google Shape;557;p48"/>
          <p:cNvSpPr/>
          <p:nvPr/>
        </p:nvSpPr>
        <p:spPr>
          <a:xfrm>
            <a:off x="304800" y="1206000"/>
            <a:ext cx="8608596" cy="4737600"/>
          </a:xfrm>
          <a:prstGeom prst="rect">
            <a:avLst/>
          </a:prstGeom>
          <a:noFill/>
          <a:ln>
            <a:noFill/>
          </a:ln>
        </p:spPr>
        <p:txBody>
          <a:bodyPr anchorCtr="0" anchor="t" bIns="34275" lIns="68575" spcFirstLastPara="1" rIns="68575" wrap="square" tIns="34275">
            <a:noAutofit/>
          </a:bodyPr>
          <a:lstStyle/>
          <a:p>
            <a:pPr indent="-342900" lvl="0" marL="342900" marR="0" rtl="0" algn="l">
              <a:lnSpc>
                <a:spcPct val="100000"/>
              </a:lnSpc>
              <a:spcBef>
                <a:spcPts val="0"/>
              </a:spcBef>
              <a:spcAft>
                <a:spcPts val="0"/>
              </a:spcAft>
              <a:buClr>
                <a:srgbClr val="000000"/>
              </a:buClr>
              <a:buSzPts val="2300"/>
              <a:buFont typeface="Arial"/>
              <a:buChar char="•"/>
            </a:pPr>
            <a:r>
              <a:rPr b="0" i="0" lang="en-US" sz="3200" u="none" cap="none" strike="noStrike">
                <a:solidFill>
                  <a:srgbClr val="00703C"/>
                </a:solidFill>
                <a:latin typeface="Arial"/>
                <a:ea typeface="Arial"/>
                <a:cs typeface="Arial"/>
                <a:sym typeface="Arial"/>
              </a:rPr>
              <a:t>The Director of Title IX Compliance reviews list of selected candidates for interview and submits approval to Initiator via NinerTalent.</a:t>
            </a:r>
            <a:endParaRPr b="0" i="0" sz="3200" u="none" cap="none" strike="noStrike">
              <a:solidFill>
                <a:srgbClr val="00703C"/>
              </a:solidFill>
              <a:latin typeface="Arial"/>
              <a:ea typeface="Arial"/>
              <a:cs typeface="Arial"/>
              <a:sym typeface="Arial"/>
            </a:endParaRPr>
          </a:p>
          <a:p>
            <a:pPr indent="-342900" lvl="0" marL="342900" marR="0" rtl="0" algn="l">
              <a:lnSpc>
                <a:spcPct val="100000"/>
              </a:lnSpc>
              <a:spcBef>
                <a:spcPts val="0"/>
              </a:spcBef>
              <a:spcAft>
                <a:spcPts val="0"/>
              </a:spcAft>
              <a:buClr>
                <a:srgbClr val="00703C"/>
              </a:buClr>
              <a:buSzPts val="2300"/>
              <a:buFont typeface="Arial"/>
              <a:buChar char="•"/>
            </a:pPr>
            <a:r>
              <a:rPr b="0" i="0" lang="en-US" sz="3200" u="none" cap="none" strike="noStrike">
                <a:solidFill>
                  <a:srgbClr val="00703C"/>
                </a:solidFill>
                <a:latin typeface="Arial"/>
                <a:ea typeface="Arial"/>
                <a:cs typeface="Arial"/>
                <a:sym typeface="Arial"/>
              </a:rPr>
              <a:t>Department Chair (if not the Initiator) reviews candidates and forwards the posting to the next Approver. </a:t>
            </a:r>
            <a:endParaRPr b="0" i="0" sz="3200" u="none" cap="none" strike="noStrike">
              <a:solidFill>
                <a:srgbClr val="00703C"/>
              </a:solidFill>
              <a:latin typeface="Arial"/>
              <a:ea typeface="Arial"/>
              <a:cs typeface="Arial"/>
              <a:sym typeface="Arial"/>
            </a:endParaRPr>
          </a:p>
          <a:p>
            <a:pPr indent="-342900" lvl="0" marL="342900" marR="0" rtl="0" algn="l">
              <a:lnSpc>
                <a:spcPct val="100000"/>
              </a:lnSpc>
              <a:spcBef>
                <a:spcPts val="0"/>
              </a:spcBef>
              <a:spcAft>
                <a:spcPts val="0"/>
              </a:spcAft>
              <a:buClr>
                <a:srgbClr val="00703C"/>
              </a:buClr>
              <a:buSzPts val="2300"/>
              <a:buFont typeface="Arial"/>
              <a:buChar char="•"/>
            </a:pPr>
            <a:r>
              <a:rPr b="0" i="0" lang="en-US" sz="3200" u="none" cap="none" strike="noStrike">
                <a:solidFill>
                  <a:srgbClr val="00703C"/>
                </a:solidFill>
                <a:latin typeface="Arial"/>
                <a:ea typeface="Arial"/>
                <a:cs typeface="Arial"/>
                <a:sym typeface="Arial"/>
              </a:rPr>
              <a:t>If a top candidate is a non-resident, contact the Director of International Student/Scholar Office (ext. 7-7784)</a:t>
            </a:r>
            <a:endParaRPr b="0" i="0" sz="3200" u="none" cap="none" strike="noStrike">
              <a:solidFill>
                <a:srgbClr val="00703C"/>
              </a:solidFill>
              <a:latin typeface="Arial"/>
              <a:ea typeface="Arial"/>
              <a:cs typeface="Arial"/>
              <a:sym typeface="Arial"/>
            </a:endParaRPr>
          </a:p>
        </p:txBody>
      </p:sp>
      <p:sp>
        <p:nvSpPr>
          <p:cNvPr id="558" name="Google Shape;558;p48"/>
          <p:cNvSpPr txBox="1"/>
          <p:nvPr/>
        </p:nvSpPr>
        <p:spPr>
          <a:xfrm>
            <a:off x="1007370" y="152400"/>
            <a:ext cx="7508257" cy="779700"/>
          </a:xfrm>
          <a:prstGeom prst="rect">
            <a:avLst/>
          </a:prstGeom>
          <a:noFill/>
          <a:ln>
            <a:noFill/>
          </a:ln>
        </p:spPr>
        <p:txBody>
          <a:bodyPr anchorCtr="0" anchor="ctr" bIns="34275" lIns="68575" spcFirstLastPara="1" rIns="68575" wrap="square" tIns="34275">
            <a:norm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5035"/>
                </a:solidFill>
                <a:latin typeface="Arial"/>
                <a:ea typeface="Arial"/>
                <a:cs typeface="Arial"/>
                <a:sym typeface="Arial"/>
              </a:rPr>
              <a:t>Preparing for Interviews</a:t>
            </a:r>
            <a:endParaRPr b="0" i="0" sz="3600" u="none" cap="none" strike="noStrike">
              <a:solidFill>
                <a:srgbClr val="005035"/>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2" name="Shape 562"/>
        <p:cNvGrpSpPr/>
        <p:nvPr/>
      </p:nvGrpSpPr>
      <p:grpSpPr>
        <a:xfrm>
          <a:off x="0" y="0"/>
          <a:ext cx="0" cy="0"/>
          <a:chOff x="0" y="0"/>
          <a:chExt cx="0" cy="0"/>
        </a:xfrm>
      </p:grpSpPr>
      <p:sp>
        <p:nvSpPr>
          <p:cNvPr id="563" name="Google Shape;563;p49"/>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564" name="Google Shape;564;p49"/>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Preparing for Interviews</a:t>
            </a:r>
            <a:endParaRPr b="0" i="0" sz="4400" u="none" cap="none" strike="noStrike">
              <a:solidFill>
                <a:srgbClr val="00703C"/>
              </a:solidFill>
              <a:latin typeface="Calibri"/>
              <a:ea typeface="Calibri"/>
              <a:cs typeface="Calibri"/>
              <a:sym typeface="Calibri"/>
            </a:endParaRPr>
          </a:p>
        </p:txBody>
      </p:sp>
      <p:sp>
        <p:nvSpPr>
          <p:cNvPr id="565" name="Google Shape;565;p49"/>
          <p:cNvSpPr txBox="1"/>
          <p:nvPr/>
        </p:nvSpPr>
        <p:spPr>
          <a:xfrm>
            <a:off x="381000" y="1411552"/>
            <a:ext cx="8382000" cy="4836848"/>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lnSpc>
                <a:spcPct val="100000"/>
              </a:lnSpc>
              <a:spcBef>
                <a:spcPts val="0"/>
              </a:spcBef>
              <a:spcAft>
                <a:spcPts val="0"/>
              </a:spcAft>
              <a:buClr>
                <a:srgbClr val="00703C"/>
              </a:buClr>
              <a:buSzPts val="2800"/>
              <a:buFont typeface="Arial"/>
              <a:buChar char="•"/>
            </a:pPr>
            <a:r>
              <a:rPr b="0" i="0" lang="en-US" sz="2800" u="none" cap="none" strike="noStrike">
                <a:solidFill>
                  <a:srgbClr val="00703C"/>
                </a:solidFill>
                <a:latin typeface="Arial"/>
                <a:ea typeface="Arial"/>
                <a:cs typeface="Arial"/>
                <a:sym typeface="Arial"/>
              </a:rPr>
              <a:t>The Dean, serving as the final Approver, will review the applicants in the status of “Recommend for Interview.”  At this point, if the Dean agrees with the applicant statuses, the Dean changes the applicant statuses to “Approved for Interview” and will transition the posting to the Equity Officer.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00703C"/>
              </a:buClr>
              <a:buSzPts val="2800"/>
              <a:buFont typeface="Arial"/>
              <a:buChar char="•"/>
            </a:pPr>
            <a:r>
              <a:rPr b="0" i="0" lang="en-US" sz="2800" u="none" cap="none" strike="noStrike">
                <a:solidFill>
                  <a:srgbClr val="00703C"/>
                </a:solidFill>
                <a:latin typeface="Arial"/>
                <a:ea typeface="Arial"/>
                <a:cs typeface="Arial"/>
                <a:sym typeface="Arial"/>
              </a:rPr>
              <a:t>Equity Officer will close the posting and review applicants to make sure they meet the minimum qualifications stated in the job posting transition the posting to the Initiator</a:t>
            </a:r>
            <a:r>
              <a:rPr b="0" i="0" lang="en-US" sz="2500" u="none" cap="none" strike="noStrike">
                <a:solidFill>
                  <a:srgbClr val="00703C"/>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9" name="Shape 569"/>
        <p:cNvGrpSpPr/>
        <p:nvPr/>
      </p:nvGrpSpPr>
      <p:grpSpPr>
        <a:xfrm>
          <a:off x="0" y="0"/>
          <a:ext cx="0" cy="0"/>
          <a:chOff x="0" y="0"/>
          <a:chExt cx="0" cy="0"/>
        </a:xfrm>
      </p:grpSpPr>
      <p:sp>
        <p:nvSpPr>
          <p:cNvPr id="570" name="Google Shape;570;p50"/>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571" name="Google Shape;571;p50"/>
          <p:cNvSpPr txBox="1"/>
          <p:nvPr/>
        </p:nvSpPr>
        <p:spPr>
          <a:xfrm>
            <a:off x="426128" y="408372"/>
            <a:ext cx="8260672" cy="1039427"/>
          </a:xfrm>
          <a:prstGeom prst="rect">
            <a:avLst/>
          </a:prstGeom>
          <a:noFill/>
          <a:ln>
            <a:noFill/>
          </a:ln>
        </p:spPr>
        <p:txBody>
          <a:bodyPr anchorCtr="0" anchor="ctr" bIns="46025" lIns="92075" spcFirstLastPara="1" rIns="92075" wrap="square" tIns="46025">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Interviews</a:t>
            </a:r>
            <a:endParaRPr b="1" i="0" sz="4400" u="none" cap="none" strike="noStrike">
              <a:solidFill>
                <a:srgbClr val="00703C"/>
              </a:solidFill>
              <a:latin typeface="Arial"/>
              <a:ea typeface="Arial"/>
              <a:cs typeface="Arial"/>
              <a:sym typeface="Arial"/>
            </a:endParaRPr>
          </a:p>
        </p:txBody>
      </p:sp>
      <p:sp>
        <p:nvSpPr>
          <p:cNvPr id="572" name="Google Shape;572;p50"/>
          <p:cNvSpPr txBox="1"/>
          <p:nvPr/>
        </p:nvSpPr>
        <p:spPr>
          <a:xfrm>
            <a:off x="381000" y="1411552"/>
            <a:ext cx="8382000" cy="4760648"/>
          </a:xfrm>
          <a:prstGeom prst="rect">
            <a:avLst/>
          </a:prstGeom>
          <a:noFill/>
          <a:ln>
            <a:noFill/>
          </a:ln>
        </p:spPr>
        <p:txBody>
          <a:bodyPr anchorCtr="0" anchor="t" bIns="46025" lIns="92075" spcFirstLastPara="1" rIns="92075" wrap="square" tIns="46025">
            <a:noAutofit/>
          </a:bodyPr>
          <a:lstStyle/>
          <a:p>
            <a:pPr indent="-254000" lvl="0" marL="457200" marR="0" rtl="0" algn="l">
              <a:lnSpc>
                <a:spcPct val="100000"/>
              </a:lnSpc>
              <a:spcBef>
                <a:spcPts val="0"/>
              </a:spcBef>
              <a:spcAft>
                <a:spcPts val="0"/>
              </a:spcAft>
              <a:buClr>
                <a:srgbClr val="00703C"/>
              </a:buClr>
              <a:buSzPts val="3200"/>
              <a:buFont typeface="Arial"/>
              <a:buNone/>
            </a:pPr>
            <a:r>
              <a:t/>
            </a:r>
            <a:endParaRPr b="0" i="0" sz="3200" u="none" cap="none" strike="noStrike">
              <a:solidFill>
                <a:srgbClr val="00703C"/>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At this point the department conducts the interviews and the Search Committee selects finalist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703C"/>
              </a:buClr>
              <a:buSzPts val="3200"/>
              <a:buFont typeface="Arial"/>
              <a:buNone/>
            </a:pPr>
            <a:r>
              <a:rPr b="0" i="0" lang="en-US" sz="3200" u="none" cap="none" strike="noStrike">
                <a:solidFill>
                  <a:srgbClr val="00703C"/>
                </a:solidFill>
                <a:latin typeface="Arial"/>
                <a:ea typeface="Arial"/>
                <a:cs typeface="Arial"/>
                <a:sym typeface="Arial"/>
              </a:rPr>
              <a:t>  </a:t>
            </a:r>
            <a:endParaRPr b="0" i="0" sz="3200" u="none" cap="none" strike="noStrike">
              <a:solidFill>
                <a:srgbClr val="00703C"/>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6" name="Shape 576"/>
        <p:cNvGrpSpPr/>
        <p:nvPr/>
      </p:nvGrpSpPr>
      <p:grpSpPr>
        <a:xfrm>
          <a:off x="0" y="0"/>
          <a:ext cx="0" cy="0"/>
          <a:chOff x="0" y="0"/>
          <a:chExt cx="0" cy="0"/>
        </a:xfrm>
      </p:grpSpPr>
      <p:sp>
        <p:nvSpPr>
          <p:cNvPr id="577" name="Google Shape;577;p51"/>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578" name="Google Shape;578;p51"/>
          <p:cNvSpPr txBox="1"/>
          <p:nvPr/>
        </p:nvSpPr>
        <p:spPr>
          <a:xfrm>
            <a:off x="0" y="274638"/>
            <a:ext cx="91440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Hiring Proposal</a:t>
            </a:r>
            <a:endParaRPr b="1" i="0" sz="4000" u="none" cap="none" strike="noStrike">
              <a:solidFill>
                <a:srgbClr val="00703C"/>
              </a:solidFill>
              <a:latin typeface="Arial"/>
              <a:ea typeface="Arial"/>
              <a:cs typeface="Arial"/>
              <a:sym typeface="Arial"/>
            </a:endParaRPr>
          </a:p>
        </p:txBody>
      </p:sp>
      <p:pic>
        <p:nvPicPr>
          <p:cNvPr id="579" name="Google Shape;579;p51"/>
          <p:cNvPicPr preferRelativeResize="0"/>
          <p:nvPr/>
        </p:nvPicPr>
        <p:blipFill rotWithShape="1">
          <a:blip r:embed="rId4">
            <a:alphaModFix/>
          </a:blip>
          <a:srcRect b="0" l="0" r="0" t="0"/>
          <a:stretch/>
        </p:blipFill>
        <p:spPr>
          <a:xfrm>
            <a:off x="2217661" y="1143000"/>
            <a:ext cx="4708678" cy="43425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4"/>
          <p:cNvSpPr txBox="1"/>
          <p:nvPr>
            <p:ph type="title"/>
          </p:nvPr>
        </p:nvSpPr>
        <p:spPr>
          <a:xfrm>
            <a:off x="628650" y="365126"/>
            <a:ext cx="7886700" cy="1325563"/>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185" name="Google Shape;185;p4"/>
          <p:cNvPicPr preferRelativeResize="0"/>
          <p:nvPr/>
        </p:nvPicPr>
        <p:blipFill rotWithShape="1">
          <a:blip r:embed="rId4">
            <a:alphaModFix/>
          </a:blip>
          <a:srcRect b="0" l="0" r="0" t="0"/>
          <a:stretch/>
        </p:blipFill>
        <p:spPr>
          <a:xfrm>
            <a:off x="742948" y="489216"/>
            <a:ext cx="6892291" cy="1115516"/>
          </a:xfrm>
          <a:prstGeom prst="rect">
            <a:avLst/>
          </a:prstGeom>
          <a:noFill/>
          <a:ln>
            <a:noFill/>
          </a:ln>
        </p:spPr>
      </p:pic>
      <p:pic>
        <p:nvPicPr>
          <p:cNvPr id="186" name="Google Shape;186;p4"/>
          <p:cNvPicPr preferRelativeResize="0"/>
          <p:nvPr/>
        </p:nvPicPr>
        <p:blipFill rotWithShape="1">
          <a:blip r:embed="rId5">
            <a:alphaModFix/>
          </a:blip>
          <a:srcRect b="0" l="0" r="0" t="0"/>
          <a:stretch/>
        </p:blipFill>
        <p:spPr>
          <a:xfrm>
            <a:off x="742950" y="1604732"/>
            <a:ext cx="6892290" cy="4556478"/>
          </a:xfrm>
          <a:prstGeom prst="rect">
            <a:avLst/>
          </a:prstGeom>
          <a:noFill/>
          <a:ln>
            <a:noFill/>
          </a:ln>
        </p:spPr>
      </p:pic>
      <p:sp>
        <p:nvSpPr>
          <p:cNvPr id="187" name="Google Shape;187;p4"/>
          <p:cNvSpPr txBox="1"/>
          <p:nvPr/>
        </p:nvSpPr>
        <p:spPr>
          <a:xfrm>
            <a:off x="1082250" y="57350"/>
            <a:ext cx="62130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sng" cap="none" strike="noStrike">
                <a:solidFill>
                  <a:schemeClr val="hlink"/>
                </a:solidFill>
                <a:latin typeface="Arial"/>
                <a:ea typeface="Arial"/>
                <a:cs typeface="Arial"/>
                <a:sym typeface="Arial"/>
                <a:hlinkClick r:id="rId6"/>
              </a:rPr>
              <a:t>https://provost.charlotte.edu/academic-budget-hr/forms/</a:t>
            </a:r>
            <a:endParaRPr b="1" i="0" sz="17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3" name="Shape 583"/>
        <p:cNvGrpSpPr/>
        <p:nvPr/>
      </p:nvGrpSpPr>
      <p:grpSpPr>
        <a:xfrm>
          <a:off x="0" y="0"/>
          <a:ext cx="0" cy="0"/>
          <a:chOff x="0" y="0"/>
          <a:chExt cx="0" cy="0"/>
        </a:xfrm>
      </p:grpSpPr>
      <p:sp>
        <p:nvSpPr>
          <p:cNvPr id="584" name="Google Shape;584;p52"/>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585" name="Google Shape;585;p52"/>
          <p:cNvSpPr txBox="1"/>
          <p:nvPr/>
        </p:nvSpPr>
        <p:spPr>
          <a:xfrm>
            <a:off x="426128" y="228600"/>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Appointment</a:t>
            </a:r>
            <a:endParaRPr b="1" i="0" sz="4000" u="none" cap="none" strike="noStrike">
              <a:solidFill>
                <a:srgbClr val="00703C"/>
              </a:solidFill>
              <a:latin typeface="Arial"/>
              <a:ea typeface="Arial"/>
              <a:cs typeface="Arial"/>
              <a:sym typeface="Arial"/>
            </a:endParaRPr>
          </a:p>
        </p:txBody>
      </p:sp>
      <p:sp>
        <p:nvSpPr>
          <p:cNvPr id="586" name="Google Shape;586;p52"/>
          <p:cNvSpPr txBox="1"/>
          <p:nvPr/>
        </p:nvSpPr>
        <p:spPr>
          <a:xfrm>
            <a:off x="381000" y="1268027"/>
            <a:ext cx="8382000" cy="4953001"/>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80000"/>
              </a:lnSpc>
              <a:spcBef>
                <a:spcPts val="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Once finalist is selected, department emails </a:t>
            </a:r>
            <a:r>
              <a:rPr b="0" i="0" lang="en-US" sz="3200" u="sng" cap="none" strike="noStrike">
                <a:solidFill>
                  <a:srgbClr val="00703C"/>
                </a:solidFill>
                <a:latin typeface="Arial"/>
                <a:ea typeface="Arial"/>
                <a:cs typeface="Arial"/>
                <a:sym typeface="Arial"/>
                <a:hlinkClick r:id="rId4">
                  <a:extLst>
                    <a:ext uri="{A12FA001-AC4F-418D-AE19-62706E023703}">
                      <ahyp:hlinkClr val="tx"/>
                    </a:ext>
                  </a:extLst>
                </a:hlinkClick>
              </a:rPr>
              <a:t>faculty-recruit@uncc.edu</a:t>
            </a:r>
            <a:r>
              <a:rPr b="0" i="0" lang="en-US" sz="3200" u="none" cap="none" strike="noStrike">
                <a:solidFill>
                  <a:srgbClr val="00703C"/>
                </a:solidFill>
                <a:latin typeface="Arial"/>
                <a:ea typeface="Arial"/>
                <a:cs typeface="Arial"/>
                <a:sym typeface="Arial"/>
              </a:rPr>
              <a:t> for Academic Affairs to initiate the criminal background check.</a:t>
            </a:r>
            <a:endParaRPr b="0" i="0" sz="1400" u="none" cap="none" strike="noStrike">
              <a:solidFill>
                <a:srgbClr val="000000"/>
              </a:solidFill>
              <a:latin typeface="Arial"/>
              <a:ea typeface="Arial"/>
              <a:cs typeface="Arial"/>
              <a:sym typeface="Arial"/>
            </a:endParaRPr>
          </a:p>
          <a:p>
            <a:pPr indent="-457200" lvl="0" marL="457200" marR="0" rtl="0" algn="l">
              <a:lnSpc>
                <a:spcPct val="80000"/>
              </a:lnSpc>
              <a:spcBef>
                <a:spcPts val="120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Criminal Background Checks must be processed pre-employment.</a:t>
            </a:r>
            <a:endParaRPr b="0" i="0" sz="1400" u="none" cap="none" strike="noStrike">
              <a:solidFill>
                <a:srgbClr val="000000"/>
              </a:solidFill>
              <a:latin typeface="Arial"/>
              <a:ea typeface="Arial"/>
              <a:cs typeface="Arial"/>
              <a:sym typeface="Arial"/>
            </a:endParaRPr>
          </a:p>
          <a:p>
            <a:pPr indent="-457200" lvl="0" marL="457200" marR="0" rtl="0" algn="l">
              <a:lnSpc>
                <a:spcPct val="80000"/>
              </a:lnSpc>
              <a:spcBef>
                <a:spcPts val="120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Hiring Proposal may be initiated in NinerTalent, at this time, for the candidate recommended for hire, but do not transition to next step until background check has been completed.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0" name="Shape 590"/>
        <p:cNvGrpSpPr/>
        <p:nvPr/>
      </p:nvGrpSpPr>
      <p:grpSpPr>
        <a:xfrm>
          <a:off x="0" y="0"/>
          <a:ext cx="0" cy="0"/>
          <a:chOff x="0" y="0"/>
          <a:chExt cx="0" cy="0"/>
        </a:xfrm>
      </p:grpSpPr>
      <p:sp>
        <p:nvSpPr>
          <p:cNvPr id="591" name="Google Shape;591;p53"/>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592" name="Google Shape;592;p53"/>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Hiring Proposal For Faculty</a:t>
            </a:r>
            <a:endParaRPr b="1" i="0" sz="4000" u="none" cap="none" strike="noStrike">
              <a:solidFill>
                <a:srgbClr val="00703C"/>
              </a:solidFill>
              <a:latin typeface="Arial"/>
              <a:ea typeface="Arial"/>
              <a:cs typeface="Arial"/>
              <a:sym typeface="Arial"/>
            </a:endParaRPr>
          </a:p>
        </p:txBody>
      </p:sp>
      <p:sp>
        <p:nvSpPr>
          <p:cNvPr id="593" name="Google Shape;593;p53"/>
          <p:cNvSpPr txBox="1"/>
          <p:nvPr/>
        </p:nvSpPr>
        <p:spPr>
          <a:xfrm>
            <a:off x="426128" y="4495800"/>
            <a:ext cx="833687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703C"/>
                </a:solidFill>
                <a:latin typeface="Arial"/>
                <a:ea typeface="Arial"/>
                <a:cs typeface="Arial"/>
                <a:sym typeface="Arial"/>
              </a:rPr>
              <a:t>Once the applicant status has been changed to “Recommend for Hire” start the Hiring Proposal.</a:t>
            </a:r>
            <a:endParaRPr b="0" i="0" sz="1400" u="none" cap="none" strike="noStrike">
              <a:solidFill>
                <a:srgbClr val="000000"/>
              </a:solidFill>
              <a:latin typeface="Arial"/>
              <a:ea typeface="Arial"/>
              <a:cs typeface="Arial"/>
              <a:sym typeface="Arial"/>
            </a:endParaRPr>
          </a:p>
        </p:txBody>
      </p:sp>
      <p:pic>
        <p:nvPicPr>
          <p:cNvPr id="594" name="Google Shape;594;p53"/>
          <p:cNvPicPr preferRelativeResize="0"/>
          <p:nvPr/>
        </p:nvPicPr>
        <p:blipFill rotWithShape="1">
          <a:blip r:embed="rId4">
            <a:alphaModFix/>
          </a:blip>
          <a:srcRect b="0" l="0" r="0" t="0"/>
          <a:stretch/>
        </p:blipFill>
        <p:spPr>
          <a:xfrm>
            <a:off x="381001" y="1828800"/>
            <a:ext cx="8305800" cy="2519137"/>
          </a:xfrm>
          <a:prstGeom prst="rect">
            <a:avLst/>
          </a:prstGeom>
          <a:noFill/>
          <a:ln cap="sq" cmpd="sng" w="19050">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595" name="Google Shape;595;p53"/>
          <p:cNvSpPr/>
          <p:nvPr/>
        </p:nvSpPr>
        <p:spPr>
          <a:xfrm>
            <a:off x="4511292" y="2743200"/>
            <a:ext cx="1295400" cy="990600"/>
          </a:xfrm>
          <a:prstGeom prst="wedgeRoundRectCallout">
            <a:avLst>
              <a:gd fmla="val 71475" name="adj1"/>
              <a:gd fmla="val 45256"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Start Hiring Proposal</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9" name="Shape 599"/>
        <p:cNvGrpSpPr/>
        <p:nvPr/>
      </p:nvGrpSpPr>
      <p:grpSpPr>
        <a:xfrm>
          <a:off x="0" y="0"/>
          <a:ext cx="0" cy="0"/>
          <a:chOff x="0" y="0"/>
          <a:chExt cx="0" cy="0"/>
        </a:xfrm>
      </p:grpSpPr>
      <p:sp>
        <p:nvSpPr>
          <p:cNvPr id="600" name="Google Shape;600;p54"/>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601" name="Google Shape;601;p54"/>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Hiring Proposal For Faculty</a:t>
            </a:r>
            <a:endParaRPr b="1" i="0" sz="4400" u="none" cap="none" strike="noStrike">
              <a:solidFill>
                <a:srgbClr val="00703C"/>
              </a:solidFill>
              <a:latin typeface="Arial"/>
              <a:ea typeface="Arial"/>
              <a:cs typeface="Arial"/>
              <a:sym typeface="Arial"/>
            </a:endParaRPr>
          </a:p>
        </p:txBody>
      </p:sp>
      <p:sp>
        <p:nvSpPr>
          <p:cNvPr id="602" name="Google Shape;602;p54"/>
          <p:cNvSpPr txBox="1"/>
          <p:nvPr/>
        </p:nvSpPr>
        <p:spPr>
          <a:xfrm>
            <a:off x="609600" y="4114800"/>
            <a:ext cx="7239000" cy="1846659"/>
          </a:xfrm>
          <a:prstGeom prst="rect">
            <a:avLst/>
          </a:prstGeom>
          <a:noFill/>
          <a:ln>
            <a:noFill/>
          </a:ln>
        </p:spPr>
        <p:txBody>
          <a:bodyPr anchorCtr="0" anchor="t" bIns="45700" lIns="91425" spcFirstLastPara="1" rIns="91425" wrap="square" tIns="45700">
            <a:spAutoFit/>
          </a:bodyPr>
          <a:lstStyle/>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703C"/>
              </a:solidFill>
              <a:latin typeface="Arial"/>
              <a:ea typeface="Arial"/>
              <a:cs typeface="Arial"/>
              <a:sym typeface="Arial"/>
            </a:endParaRPr>
          </a:p>
          <a:p>
            <a:pPr indent="-285750" lvl="0" marL="285750" marR="0" rtl="0" algn="l">
              <a:lnSpc>
                <a:spcPct val="100000"/>
              </a:lnSpc>
              <a:spcBef>
                <a:spcPts val="0"/>
              </a:spcBef>
              <a:spcAft>
                <a:spcPts val="0"/>
              </a:spcAft>
              <a:buClr>
                <a:srgbClr val="00703C"/>
              </a:buClr>
              <a:buSzPts val="2400"/>
              <a:buFont typeface="Arial"/>
              <a:buChar char="•"/>
            </a:pPr>
            <a:r>
              <a:rPr b="0" i="0" lang="en-US" sz="2400" u="none" cap="none" strike="noStrike">
                <a:solidFill>
                  <a:srgbClr val="00703C"/>
                </a:solidFill>
                <a:latin typeface="Arial"/>
                <a:ea typeface="Arial"/>
                <a:cs typeface="Arial"/>
                <a:sym typeface="Arial"/>
              </a:rPr>
              <a:t>Click “</a:t>
            </a:r>
            <a:r>
              <a:rPr b="1" i="0" lang="en-US" sz="2400" u="none" cap="none" strike="noStrike">
                <a:solidFill>
                  <a:srgbClr val="00703C"/>
                </a:solidFill>
                <a:latin typeface="Arial"/>
                <a:ea typeface="Arial"/>
                <a:cs typeface="Arial"/>
                <a:sym typeface="Arial"/>
              </a:rPr>
              <a:t>Start Hiring Proposal</a:t>
            </a:r>
            <a:r>
              <a:rPr b="0" i="0" lang="en-US" sz="2400" u="none" cap="none" strike="noStrike">
                <a:solidFill>
                  <a:srgbClr val="00703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703C"/>
              </a:solidFill>
              <a:latin typeface="Arial"/>
              <a:ea typeface="Arial"/>
              <a:cs typeface="Arial"/>
              <a:sym typeface="Arial"/>
            </a:endParaRPr>
          </a:p>
          <a:p>
            <a:pPr indent="-285750" lvl="0" marL="285750" marR="0" rtl="0" algn="l">
              <a:lnSpc>
                <a:spcPct val="100000"/>
              </a:lnSpc>
              <a:spcBef>
                <a:spcPts val="0"/>
              </a:spcBef>
              <a:spcAft>
                <a:spcPts val="0"/>
              </a:spcAft>
              <a:buClr>
                <a:srgbClr val="00703C"/>
              </a:buClr>
              <a:buSzPts val="2400"/>
              <a:buFont typeface="Arial"/>
              <a:buChar char="•"/>
            </a:pPr>
            <a:r>
              <a:rPr b="1" i="0" lang="en-US" sz="2400" u="none" cap="none" strike="noStrike">
                <a:solidFill>
                  <a:srgbClr val="00703C"/>
                </a:solidFill>
                <a:latin typeface="Arial"/>
                <a:ea typeface="Arial"/>
                <a:cs typeface="Arial"/>
                <a:sym typeface="Arial"/>
              </a:rPr>
              <a:t>Be sure to enter Position Number (with leading zeros – 00XXXX)</a:t>
            </a:r>
            <a:endParaRPr b="0" i="0" sz="1400" u="none" cap="none" strike="noStrike">
              <a:solidFill>
                <a:srgbClr val="000000"/>
              </a:solidFill>
              <a:latin typeface="Arial"/>
              <a:ea typeface="Arial"/>
              <a:cs typeface="Arial"/>
              <a:sym typeface="Arial"/>
            </a:endParaRPr>
          </a:p>
        </p:txBody>
      </p:sp>
      <p:pic>
        <p:nvPicPr>
          <p:cNvPr id="603" name="Google Shape;603;p54"/>
          <p:cNvPicPr preferRelativeResize="0"/>
          <p:nvPr/>
        </p:nvPicPr>
        <p:blipFill rotWithShape="1">
          <a:blip r:embed="rId4">
            <a:alphaModFix/>
          </a:blip>
          <a:srcRect b="0" l="0" r="0" t="0"/>
          <a:stretch/>
        </p:blipFill>
        <p:spPr>
          <a:xfrm>
            <a:off x="609600" y="1420367"/>
            <a:ext cx="2971800" cy="2133602"/>
          </a:xfrm>
          <a:prstGeom prst="rect">
            <a:avLst/>
          </a:prstGeom>
          <a:solidFill>
            <a:srgbClr val="FFFFFF"/>
          </a:solidFill>
          <a:ln cap="flat" cmpd="sng" w="25400">
            <a:solidFill>
              <a:srgbClr val="000000"/>
            </a:solidFill>
            <a:prstDash val="solid"/>
            <a:round/>
            <a:headEnd len="sm" w="sm" type="none"/>
            <a:tailEnd len="sm" w="sm" type="none"/>
          </a:ln>
        </p:spPr>
      </p:pic>
      <p:pic>
        <p:nvPicPr>
          <p:cNvPr id="604" name="Google Shape;604;p54"/>
          <p:cNvPicPr preferRelativeResize="0"/>
          <p:nvPr/>
        </p:nvPicPr>
        <p:blipFill rotWithShape="1">
          <a:blip r:embed="rId5">
            <a:alphaModFix/>
          </a:blip>
          <a:srcRect b="0" l="0" r="0" t="0"/>
          <a:stretch/>
        </p:blipFill>
        <p:spPr>
          <a:xfrm>
            <a:off x="4038600" y="1371600"/>
            <a:ext cx="3886200" cy="2643419"/>
          </a:xfrm>
          <a:prstGeom prst="rect">
            <a:avLst/>
          </a:prstGeom>
          <a:solidFill>
            <a:srgbClr val="FFFFFF"/>
          </a:solidFill>
          <a:ln cap="flat" cmpd="sng" w="25400">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8" name="Shape 608"/>
        <p:cNvGrpSpPr/>
        <p:nvPr/>
      </p:nvGrpSpPr>
      <p:grpSpPr>
        <a:xfrm>
          <a:off x="0" y="0"/>
          <a:ext cx="0" cy="0"/>
          <a:chOff x="0" y="0"/>
          <a:chExt cx="0" cy="0"/>
        </a:xfrm>
      </p:grpSpPr>
      <p:sp>
        <p:nvSpPr>
          <p:cNvPr id="609" name="Google Shape;609;p55"/>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pic>
        <p:nvPicPr>
          <p:cNvPr id="610" name="Google Shape;610;p55"/>
          <p:cNvPicPr preferRelativeResize="0"/>
          <p:nvPr/>
        </p:nvPicPr>
        <p:blipFill rotWithShape="1">
          <a:blip r:embed="rId4">
            <a:alphaModFix/>
          </a:blip>
          <a:srcRect b="0" l="0" r="0" t="0"/>
          <a:stretch/>
        </p:blipFill>
        <p:spPr>
          <a:xfrm>
            <a:off x="751683" y="1295400"/>
            <a:ext cx="7609562" cy="4618477"/>
          </a:xfrm>
          <a:prstGeom prst="rect">
            <a:avLst/>
          </a:prstGeom>
          <a:noFill/>
          <a:ln cap="sq"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611" name="Google Shape;611;p55"/>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Hiring Proposal For Faculty</a:t>
            </a:r>
            <a:endParaRPr b="1" i="0" sz="4400" u="none" cap="none" strike="noStrike">
              <a:solidFill>
                <a:srgbClr val="00703C"/>
              </a:solidFill>
              <a:latin typeface="Arial"/>
              <a:ea typeface="Arial"/>
              <a:cs typeface="Arial"/>
              <a:sym typeface="Arial"/>
            </a:endParaRPr>
          </a:p>
        </p:txBody>
      </p:sp>
      <p:sp>
        <p:nvSpPr>
          <p:cNvPr id="612" name="Google Shape;612;p55"/>
          <p:cNvSpPr txBox="1"/>
          <p:nvPr/>
        </p:nvSpPr>
        <p:spPr>
          <a:xfrm>
            <a:off x="466493" y="6096000"/>
            <a:ext cx="7543800" cy="58477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Fill in details and click “</a:t>
            </a:r>
            <a:r>
              <a:rPr b="1" i="0" lang="en-US" sz="3200" u="none" cap="none" strike="noStrike">
                <a:solidFill>
                  <a:schemeClr val="lt1"/>
                </a:solidFill>
                <a:latin typeface="Arial"/>
                <a:ea typeface="Arial"/>
                <a:cs typeface="Arial"/>
                <a:sym typeface="Arial"/>
              </a:rPr>
              <a:t>Next</a:t>
            </a:r>
            <a:r>
              <a:rPr b="0" i="0" lang="en-US" sz="32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13" name="Google Shape;613;p55"/>
          <p:cNvSpPr/>
          <p:nvPr/>
        </p:nvSpPr>
        <p:spPr>
          <a:xfrm>
            <a:off x="6110796" y="3135487"/>
            <a:ext cx="1828800" cy="938302"/>
          </a:xfrm>
          <a:prstGeom prst="wedgeRoundRectCallout">
            <a:avLst>
              <a:gd fmla="val 33056" name="adj1"/>
              <a:gd fmla="val -102321"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After details are entered click </a:t>
            </a:r>
            <a:r>
              <a:rPr b="1" i="0" lang="en-US" sz="1800" u="none" cap="none" strike="noStrike">
                <a:solidFill>
                  <a:srgbClr val="000000"/>
                </a:solidFill>
                <a:latin typeface="Calibri"/>
                <a:ea typeface="Calibri"/>
                <a:cs typeface="Calibri"/>
                <a:sym typeface="Calibri"/>
              </a:rPr>
              <a:t>“Next”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7" name="Shape 617"/>
        <p:cNvGrpSpPr/>
        <p:nvPr/>
      </p:nvGrpSpPr>
      <p:grpSpPr>
        <a:xfrm>
          <a:off x="0" y="0"/>
          <a:ext cx="0" cy="0"/>
          <a:chOff x="0" y="0"/>
          <a:chExt cx="0" cy="0"/>
        </a:xfrm>
      </p:grpSpPr>
      <p:sp>
        <p:nvSpPr>
          <p:cNvPr id="618" name="Google Shape;618;p56"/>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619" name="Google Shape;619;p56"/>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Hiring Proposal For Faculty</a:t>
            </a:r>
            <a:endParaRPr b="1" i="0" sz="4400" u="none" cap="none" strike="noStrike">
              <a:solidFill>
                <a:srgbClr val="00703C"/>
              </a:solidFill>
              <a:latin typeface="Arial"/>
              <a:ea typeface="Arial"/>
              <a:cs typeface="Arial"/>
              <a:sym typeface="Arial"/>
            </a:endParaRPr>
          </a:p>
        </p:txBody>
      </p:sp>
      <p:sp>
        <p:nvSpPr>
          <p:cNvPr id="620" name="Google Shape;620;p56"/>
          <p:cNvSpPr txBox="1"/>
          <p:nvPr/>
        </p:nvSpPr>
        <p:spPr>
          <a:xfrm>
            <a:off x="460460" y="5112329"/>
            <a:ext cx="7543800" cy="10772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703C"/>
              </a:buClr>
              <a:buSzPts val="3200"/>
              <a:buFont typeface="Arial"/>
              <a:buChar char="•"/>
            </a:pPr>
            <a:r>
              <a:rPr b="0" i="0" lang="en-US" sz="3200" u="none" cap="none" strike="noStrike">
                <a:solidFill>
                  <a:srgbClr val="00703C"/>
                </a:solidFill>
                <a:latin typeface="Arial"/>
                <a:ea typeface="Arial"/>
                <a:cs typeface="Arial"/>
                <a:sym typeface="Arial"/>
              </a:rPr>
              <a:t>Transition to next step in the process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703C"/>
              </a:solidFill>
              <a:latin typeface="Arial"/>
              <a:ea typeface="Arial"/>
              <a:cs typeface="Arial"/>
              <a:sym typeface="Arial"/>
            </a:endParaRPr>
          </a:p>
        </p:txBody>
      </p:sp>
      <p:pic>
        <p:nvPicPr>
          <p:cNvPr id="621" name="Google Shape;621;p56"/>
          <p:cNvPicPr preferRelativeResize="0"/>
          <p:nvPr/>
        </p:nvPicPr>
        <p:blipFill rotWithShape="1">
          <a:blip r:embed="rId4">
            <a:alphaModFix/>
          </a:blip>
          <a:srcRect b="0" l="0" r="0" t="0"/>
          <a:stretch/>
        </p:blipFill>
        <p:spPr>
          <a:xfrm>
            <a:off x="460459" y="1899309"/>
            <a:ext cx="8226341" cy="3058169"/>
          </a:xfrm>
          <a:prstGeom prst="rect">
            <a:avLst/>
          </a:prstGeom>
          <a:noFill/>
          <a:ln cap="sq"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622" name="Google Shape;622;p56"/>
          <p:cNvSpPr/>
          <p:nvPr/>
        </p:nvSpPr>
        <p:spPr>
          <a:xfrm>
            <a:off x="2514600" y="3352800"/>
            <a:ext cx="2133600" cy="838200"/>
          </a:xfrm>
          <a:prstGeom prst="leftArrow">
            <a:avLst>
              <a:gd fmla="val 50000" name="adj1"/>
              <a:gd fmla="val 50000" name="adj2"/>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Associated Applicant and Positing</a:t>
            </a:r>
            <a:endParaRPr b="0" i="0" sz="1400" u="none" cap="none" strike="noStrike">
              <a:solidFill>
                <a:srgbClr val="000000"/>
              </a:solidFill>
              <a:latin typeface="Arial"/>
              <a:ea typeface="Arial"/>
              <a:cs typeface="Arial"/>
              <a:sym typeface="Arial"/>
            </a:endParaRPr>
          </a:p>
        </p:txBody>
      </p:sp>
      <p:sp>
        <p:nvSpPr>
          <p:cNvPr id="623" name="Google Shape;623;p56"/>
          <p:cNvSpPr/>
          <p:nvPr/>
        </p:nvSpPr>
        <p:spPr>
          <a:xfrm>
            <a:off x="7012030" y="3999774"/>
            <a:ext cx="1984460" cy="846202"/>
          </a:xfrm>
          <a:prstGeom prst="wedgeRoundRectCallout">
            <a:avLst>
              <a:gd fmla="val -85646" name="adj1"/>
              <a:gd fmla="val -62184" name="adj2"/>
              <a:gd fmla="val 16667" name="adj3"/>
            </a:avLst>
          </a:prstGeom>
          <a:solidFill>
            <a:srgbClr val="FFFFFF"/>
          </a:solidFill>
          <a:ln cap="flat" cmpd="sng" w="254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Transition to the next step in workflow</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7" name="Shape 627"/>
        <p:cNvGrpSpPr/>
        <p:nvPr/>
      </p:nvGrpSpPr>
      <p:grpSpPr>
        <a:xfrm>
          <a:off x="0" y="0"/>
          <a:ext cx="0" cy="0"/>
          <a:chOff x="0" y="0"/>
          <a:chExt cx="0" cy="0"/>
        </a:xfrm>
      </p:grpSpPr>
      <p:sp>
        <p:nvSpPr>
          <p:cNvPr id="628" name="Google Shape;628;p57"/>
          <p:cNvSpPr txBox="1"/>
          <p:nvPr>
            <p:ph type="ctrTitle"/>
          </p:nvPr>
        </p:nvSpPr>
        <p:spPr>
          <a:xfrm>
            <a:off x="1143000" y="1371600"/>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629" name="Google Shape;629;p57"/>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Hiring Proposal For Faculty</a:t>
            </a:r>
            <a:endParaRPr b="1" i="0" sz="4400" u="none" cap="none" strike="noStrike">
              <a:solidFill>
                <a:srgbClr val="00703C"/>
              </a:solidFill>
              <a:latin typeface="Arial"/>
              <a:ea typeface="Arial"/>
              <a:cs typeface="Arial"/>
              <a:sym typeface="Arial"/>
            </a:endParaRPr>
          </a:p>
        </p:txBody>
      </p:sp>
      <p:pic>
        <p:nvPicPr>
          <p:cNvPr id="630" name="Google Shape;630;p57"/>
          <p:cNvPicPr preferRelativeResize="0"/>
          <p:nvPr/>
        </p:nvPicPr>
        <p:blipFill rotWithShape="1">
          <a:blip r:embed="rId4">
            <a:alphaModFix/>
          </a:blip>
          <a:srcRect b="0" l="0" r="0" t="0"/>
          <a:stretch/>
        </p:blipFill>
        <p:spPr>
          <a:xfrm>
            <a:off x="3076614" y="1405891"/>
            <a:ext cx="3281572" cy="3115305"/>
          </a:xfrm>
          <a:prstGeom prst="rect">
            <a:avLst/>
          </a:prstGeom>
          <a:noFill/>
          <a:ln cap="sq"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
        <p:nvSpPr>
          <p:cNvPr id="631" name="Google Shape;631;p57"/>
          <p:cNvSpPr txBox="1"/>
          <p:nvPr/>
        </p:nvSpPr>
        <p:spPr>
          <a:xfrm>
            <a:off x="426128" y="4521196"/>
            <a:ext cx="8153400" cy="132343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703C"/>
              </a:buClr>
              <a:buSzPts val="2000"/>
              <a:buFont typeface="Arial"/>
              <a:buChar char="•"/>
            </a:pPr>
            <a:r>
              <a:rPr b="0" i="0" lang="en-US" sz="2000" u="none" cap="none" strike="noStrike">
                <a:solidFill>
                  <a:srgbClr val="00703C"/>
                </a:solidFill>
                <a:latin typeface="Arial"/>
                <a:ea typeface="Arial"/>
                <a:cs typeface="Arial"/>
                <a:sym typeface="Arial"/>
              </a:rPr>
              <a:t>Standard routing options are directed to the user group</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3C"/>
              </a:buClr>
              <a:buSzPts val="2000"/>
              <a:buFont typeface="Arial"/>
              <a:buChar char="•"/>
            </a:pPr>
            <a:r>
              <a:rPr b="0" i="0" lang="en-US" sz="2000" u="none" cap="none" strike="noStrike">
                <a:solidFill>
                  <a:srgbClr val="00703C"/>
                </a:solidFill>
                <a:latin typeface="Arial"/>
                <a:ea typeface="Arial"/>
                <a:cs typeface="Arial"/>
                <a:sym typeface="Arial"/>
              </a:rPr>
              <a:t>Routing to Approvers is directed to an individual, which allows for more than one approver.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3C"/>
              </a:buClr>
              <a:buSzPts val="2000"/>
              <a:buFont typeface="Arial"/>
              <a:buChar char="•"/>
            </a:pPr>
            <a:r>
              <a:rPr b="0" i="0" lang="en-US" sz="2000" u="none" cap="none" strike="noStrike">
                <a:solidFill>
                  <a:srgbClr val="00703C"/>
                </a:solidFill>
                <a:latin typeface="Arial"/>
                <a:ea typeface="Arial"/>
                <a:cs typeface="Arial"/>
                <a:sym typeface="Arial"/>
              </a:rPr>
              <a:t>Remember, once it is submitted the comments can’t be deleted</a:t>
            </a:r>
            <a:endParaRPr b="0" i="0" sz="1400" u="none" cap="none" strike="noStrike">
              <a:solidFill>
                <a:srgbClr val="000000"/>
              </a:solidFill>
              <a:latin typeface="Arial"/>
              <a:ea typeface="Arial"/>
              <a:cs typeface="Arial"/>
              <a:sym typeface="Arial"/>
            </a:endParaRPr>
          </a:p>
        </p:txBody>
      </p:sp>
      <p:sp>
        <p:nvSpPr>
          <p:cNvPr id="632" name="Google Shape;632;p57"/>
          <p:cNvSpPr/>
          <p:nvPr/>
        </p:nvSpPr>
        <p:spPr>
          <a:xfrm>
            <a:off x="5323346" y="2187177"/>
            <a:ext cx="2753854" cy="776365"/>
          </a:xfrm>
          <a:prstGeom prst="wedgeRoundRectCallout">
            <a:avLst>
              <a:gd fmla="val -76622" name="adj1"/>
              <a:gd fmla="val 40422"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Calibri"/>
              <a:buNone/>
            </a:pPr>
            <a:r>
              <a:rPr b="0" i="0" lang="en-US" sz="1900" u="none" cap="none" strike="noStrike">
                <a:solidFill>
                  <a:srgbClr val="000000"/>
                </a:solidFill>
                <a:latin typeface="Calibri"/>
                <a:ea typeface="Calibri"/>
                <a:cs typeface="Calibri"/>
                <a:sym typeface="Calibri"/>
              </a:rPr>
              <a:t>Comments are part of the official personnel file</a:t>
            </a:r>
            <a:endParaRPr b="0" i="0" sz="1400" u="none" cap="none" strike="noStrike">
              <a:solidFill>
                <a:srgbClr val="000000"/>
              </a:solidFill>
              <a:latin typeface="Arial"/>
              <a:ea typeface="Arial"/>
              <a:cs typeface="Arial"/>
              <a:sym typeface="Arial"/>
            </a:endParaRPr>
          </a:p>
        </p:txBody>
      </p:sp>
      <p:sp>
        <p:nvSpPr>
          <p:cNvPr id="633" name="Google Shape;633;p57"/>
          <p:cNvSpPr/>
          <p:nvPr/>
        </p:nvSpPr>
        <p:spPr>
          <a:xfrm>
            <a:off x="714414" y="1405891"/>
            <a:ext cx="2362200" cy="561975"/>
          </a:xfrm>
          <a:prstGeom prst="wedgeRoundRectCallout">
            <a:avLst>
              <a:gd fmla="val 59836" name="adj1"/>
              <a:gd fmla="val 120513"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List of Approvers</a:t>
            </a:r>
            <a:endParaRPr b="0" i="0" sz="1400" u="none" cap="none" strike="noStrike">
              <a:solidFill>
                <a:srgbClr val="000000"/>
              </a:solidFill>
              <a:latin typeface="Arial"/>
              <a:ea typeface="Arial"/>
              <a:cs typeface="Arial"/>
              <a:sym typeface="Arial"/>
            </a:endParaRPr>
          </a:p>
        </p:txBody>
      </p:sp>
      <p:sp>
        <p:nvSpPr>
          <p:cNvPr id="634" name="Google Shape;634;p57"/>
          <p:cNvSpPr/>
          <p:nvPr/>
        </p:nvSpPr>
        <p:spPr>
          <a:xfrm>
            <a:off x="6358186" y="3177583"/>
            <a:ext cx="2069680" cy="1042487"/>
          </a:xfrm>
          <a:prstGeom prst="wedgeRoundRectCallout">
            <a:avLst>
              <a:gd fmla="val -98899" name="adj1"/>
              <a:gd fmla="val 40423" name="adj2"/>
              <a:gd fmla="val 16667" name="adj3"/>
            </a:avLst>
          </a:prstGeom>
          <a:solidFill>
            <a:srgbClr val="FFFFFF"/>
          </a:solidFill>
          <a:ln cap="flat" cmpd="sng" w="3810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Calibri"/>
              <a:buNone/>
            </a:pPr>
            <a:r>
              <a:rPr b="0" i="0" lang="en-US" sz="1900" u="none" cap="none" strike="noStrike">
                <a:solidFill>
                  <a:srgbClr val="000000"/>
                </a:solidFill>
                <a:latin typeface="Calibri"/>
                <a:ea typeface="Calibri"/>
                <a:cs typeface="Calibri"/>
                <a:sym typeface="Calibri"/>
              </a:rPr>
              <a:t>Click </a:t>
            </a:r>
            <a:r>
              <a:rPr b="1" i="0" lang="en-US" sz="1900" u="none" cap="none" strike="noStrike">
                <a:solidFill>
                  <a:srgbClr val="000000"/>
                </a:solidFill>
                <a:latin typeface="Calibri"/>
                <a:ea typeface="Calibri"/>
                <a:cs typeface="Calibri"/>
                <a:sym typeface="Calibri"/>
              </a:rPr>
              <a:t>Submit</a:t>
            </a:r>
            <a:r>
              <a:rPr b="0" i="0" lang="en-US" sz="1900" u="none" cap="none" strike="noStrike">
                <a:solidFill>
                  <a:srgbClr val="000000"/>
                </a:solidFill>
                <a:latin typeface="Calibri"/>
                <a:ea typeface="Calibri"/>
                <a:cs typeface="Calibri"/>
                <a:sym typeface="Calibri"/>
              </a:rPr>
              <a:t> to move through workflow</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8" name="Shape 638"/>
        <p:cNvGrpSpPr/>
        <p:nvPr/>
      </p:nvGrpSpPr>
      <p:grpSpPr>
        <a:xfrm>
          <a:off x="0" y="0"/>
          <a:ext cx="0" cy="0"/>
          <a:chOff x="0" y="0"/>
          <a:chExt cx="0" cy="0"/>
        </a:xfrm>
      </p:grpSpPr>
      <p:sp>
        <p:nvSpPr>
          <p:cNvPr id="639" name="Google Shape;639;p58"/>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640" name="Google Shape;640;p58"/>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Hiring Proposal For Faculty</a:t>
            </a:r>
            <a:endParaRPr b="1" i="0" sz="4400" u="none" cap="none" strike="noStrike">
              <a:solidFill>
                <a:srgbClr val="00703C"/>
              </a:solidFill>
              <a:latin typeface="Arial"/>
              <a:ea typeface="Arial"/>
              <a:cs typeface="Arial"/>
              <a:sym typeface="Arial"/>
            </a:endParaRPr>
          </a:p>
        </p:txBody>
      </p:sp>
      <p:sp>
        <p:nvSpPr>
          <p:cNvPr id="641" name="Google Shape;641;p58"/>
          <p:cNvSpPr txBox="1"/>
          <p:nvPr/>
        </p:nvSpPr>
        <p:spPr>
          <a:xfrm>
            <a:off x="381000" y="1411552"/>
            <a:ext cx="8382000" cy="4684448"/>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0"/>
              </a:spcBef>
              <a:spcAft>
                <a:spcPts val="0"/>
              </a:spcAft>
              <a:buClr>
                <a:srgbClr val="00703C"/>
              </a:buClr>
              <a:buSzPts val="3000"/>
              <a:buFont typeface="Arial"/>
              <a:buChar char="•"/>
            </a:pPr>
            <a:r>
              <a:rPr b="0" i="0" lang="en-US" sz="3000" u="none" cap="none" strike="noStrike">
                <a:solidFill>
                  <a:srgbClr val="00703C"/>
                </a:solidFill>
                <a:latin typeface="Arial"/>
                <a:ea typeface="Arial"/>
                <a:cs typeface="Arial"/>
                <a:sym typeface="Arial"/>
              </a:rPr>
              <a:t>Upon approval of the Hiring Proposal, the Dean’s Office prepares and emails (or mails) Agreement for Appointment Assistant Professor (AA-09 or AA-14) and Special Faculty Appointment with cover letter to finalist.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3000"/>
              <a:buFont typeface="Arial"/>
              <a:buChar char="•"/>
            </a:pPr>
            <a:r>
              <a:rPr b="0" i="0" lang="en-US" sz="3000" u="none" cap="none" strike="noStrike">
                <a:solidFill>
                  <a:srgbClr val="00703C"/>
                </a:solidFill>
                <a:latin typeface="Arial"/>
                <a:ea typeface="Arial"/>
                <a:cs typeface="Arial"/>
                <a:sym typeface="Arial"/>
              </a:rPr>
              <a:t>The Provost makes the official job offer for Associate Professors (AA-10 or AA-11) and Professors (AA-13).</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5" name="Shape 645"/>
        <p:cNvGrpSpPr/>
        <p:nvPr/>
      </p:nvGrpSpPr>
      <p:grpSpPr>
        <a:xfrm>
          <a:off x="0" y="0"/>
          <a:ext cx="0" cy="0"/>
          <a:chOff x="0" y="0"/>
          <a:chExt cx="0" cy="0"/>
        </a:xfrm>
      </p:grpSpPr>
      <p:sp>
        <p:nvSpPr>
          <p:cNvPr id="646" name="Google Shape;646;p59"/>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647" name="Google Shape;647;p59"/>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Appointment</a:t>
            </a:r>
            <a:endParaRPr b="1" i="0" sz="4000" u="none" cap="none" strike="noStrike">
              <a:solidFill>
                <a:srgbClr val="00703C"/>
              </a:solidFill>
              <a:latin typeface="Arial"/>
              <a:ea typeface="Arial"/>
              <a:cs typeface="Arial"/>
              <a:sym typeface="Arial"/>
            </a:endParaRPr>
          </a:p>
        </p:txBody>
      </p:sp>
      <p:sp>
        <p:nvSpPr>
          <p:cNvPr id="648" name="Google Shape;648;p59"/>
          <p:cNvSpPr txBox="1"/>
          <p:nvPr/>
        </p:nvSpPr>
        <p:spPr>
          <a:xfrm>
            <a:off x="381000" y="1411552"/>
            <a:ext cx="8382000" cy="4836848"/>
          </a:xfrm>
          <a:prstGeom prst="rect">
            <a:avLst/>
          </a:prstGeom>
          <a:noFill/>
          <a:ln>
            <a:noFill/>
          </a:ln>
        </p:spPr>
        <p:txBody>
          <a:bodyPr anchorCtr="0" anchor="t" bIns="45700" lIns="91425" spcFirstLastPara="1" rIns="91425" wrap="square" tIns="45700">
            <a:normAutofit fontScale="77500" lnSpcReduction="20000"/>
          </a:bodyPr>
          <a:lstStyle/>
          <a:p>
            <a:pPr indent="-457200" lvl="0" marL="457200" marR="0" rtl="0" algn="l">
              <a:lnSpc>
                <a:spcPct val="100000"/>
              </a:lnSpc>
              <a:spcBef>
                <a:spcPts val="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The hiring department requests official transcript of highest earned degree. Transcript must be sent directly to the University. (Can’t be “Issued to Student” as candidate)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chemeClr val="dk1"/>
              </a:buClr>
              <a:buSzPct val="100000"/>
              <a:buFont typeface="Arial"/>
              <a:buChar char="–"/>
            </a:pPr>
            <a:r>
              <a:rPr b="0" i="0" lang="en-US" sz="2600" u="none" cap="none" strike="noStrike">
                <a:solidFill>
                  <a:schemeClr val="dk1"/>
                </a:solidFill>
                <a:latin typeface="Arial"/>
                <a:ea typeface="Arial"/>
                <a:cs typeface="Arial"/>
                <a:sym typeface="Arial"/>
              </a:rPr>
              <a:t>If highest earned degree is from a foreign institution,  it will require an academic equivalency evaluation.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After finalist signs agreement, Dean’s Office sends complete file and transitions the Hiring Proposal to Provost’s Office.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Initiator changes the statuses of the remaining applicants.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ct val="100000"/>
              <a:buFont typeface="Arial"/>
              <a:buChar char="•"/>
            </a:pPr>
            <a:r>
              <a:rPr b="0" i="0" lang="en-US" sz="3200" u="none" cap="none" strike="noStrike">
                <a:solidFill>
                  <a:srgbClr val="00703C"/>
                </a:solidFill>
                <a:latin typeface="Arial"/>
                <a:ea typeface="Arial"/>
                <a:cs typeface="Arial"/>
                <a:sym typeface="Arial"/>
              </a:rPr>
              <a:t>Academic Affairs will approve and fill the posting when the hiring packet arrives in the office.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2" name="Shape 652"/>
        <p:cNvGrpSpPr/>
        <p:nvPr/>
      </p:nvGrpSpPr>
      <p:grpSpPr>
        <a:xfrm>
          <a:off x="0" y="0"/>
          <a:ext cx="0" cy="0"/>
          <a:chOff x="0" y="0"/>
          <a:chExt cx="0" cy="0"/>
        </a:xfrm>
      </p:grpSpPr>
      <p:sp>
        <p:nvSpPr>
          <p:cNvPr id="653" name="Google Shape;653;p60"/>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654" name="Google Shape;654;p60"/>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Complete File</a:t>
            </a:r>
            <a:endParaRPr b="1" i="0" sz="4000" u="none" cap="none" strike="noStrike">
              <a:solidFill>
                <a:srgbClr val="00703C"/>
              </a:solidFill>
              <a:latin typeface="Arial"/>
              <a:ea typeface="Arial"/>
              <a:cs typeface="Arial"/>
              <a:sym typeface="Arial"/>
            </a:endParaRPr>
          </a:p>
        </p:txBody>
      </p:sp>
      <p:sp>
        <p:nvSpPr>
          <p:cNvPr id="655" name="Google Shape;655;p60"/>
          <p:cNvSpPr txBox="1"/>
          <p:nvPr/>
        </p:nvSpPr>
        <p:spPr>
          <a:xfrm>
            <a:off x="381000" y="1524000"/>
            <a:ext cx="8382000" cy="3581400"/>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0"/>
              </a:spcBef>
              <a:spcAft>
                <a:spcPts val="0"/>
              </a:spcAft>
              <a:buClr>
                <a:srgbClr val="00703C"/>
              </a:buClr>
              <a:buSzPts val="2800"/>
              <a:buFont typeface="Arial"/>
              <a:buChar char="•"/>
            </a:pPr>
            <a:r>
              <a:rPr b="0" i="0" lang="en-US" sz="2800" u="none" cap="none" strike="noStrike">
                <a:solidFill>
                  <a:srgbClr val="00703C"/>
                </a:solidFill>
                <a:latin typeface="Arial"/>
                <a:ea typeface="Arial"/>
                <a:cs typeface="Arial"/>
                <a:sym typeface="Arial"/>
              </a:rPr>
              <a:t>Agreement (contract), AA-09 or AA-14</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703C"/>
              </a:buClr>
              <a:buSzPts val="2800"/>
              <a:buFont typeface="Arial"/>
              <a:buChar char="•"/>
            </a:pPr>
            <a:r>
              <a:rPr b="0" i="0" lang="en-US" sz="2800" u="none" cap="none" strike="noStrike">
                <a:solidFill>
                  <a:srgbClr val="00703C"/>
                </a:solidFill>
                <a:latin typeface="Arial"/>
                <a:ea typeface="Arial"/>
                <a:cs typeface="Arial"/>
                <a:sym typeface="Arial"/>
              </a:rPr>
              <a:t>Official Transcript – Must be sent directly to University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703C"/>
              </a:buClr>
              <a:buSzPts val="2800"/>
              <a:buFont typeface="Arial"/>
              <a:buNone/>
            </a:pPr>
            <a:r>
              <a:t/>
            </a:r>
            <a:endParaRPr b="0" i="0" sz="2800" u="none" cap="none" strike="noStrike">
              <a:solidFill>
                <a:srgbClr val="00703C"/>
              </a:solidFill>
              <a:latin typeface="Arial"/>
              <a:ea typeface="Arial"/>
              <a:cs typeface="Arial"/>
              <a:sym typeface="Arial"/>
            </a:endParaRPr>
          </a:p>
          <a:p>
            <a:pPr indent="-279400" lvl="0" marL="457200" marR="0" rtl="0" algn="l">
              <a:lnSpc>
                <a:spcPct val="100000"/>
              </a:lnSpc>
              <a:spcBef>
                <a:spcPts val="1200"/>
              </a:spcBef>
              <a:spcAft>
                <a:spcPts val="0"/>
              </a:spcAft>
              <a:buClr>
                <a:srgbClr val="00703C"/>
              </a:buClr>
              <a:buSzPts val="2800"/>
              <a:buFont typeface="Arial"/>
              <a:buNone/>
            </a:pPr>
            <a:r>
              <a:t/>
            </a:r>
            <a:endParaRPr b="0" i="0" sz="2800" u="none" cap="none" strike="noStrike">
              <a:solidFill>
                <a:srgbClr val="00703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9" name="Shape 659"/>
        <p:cNvGrpSpPr/>
        <p:nvPr/>
      </p:nvGrpSpPr>
      <p:grpSpPr>
        <a:xfrm>
          <a:off x="0" y="0"/>
          <a:ext cx="0" cy="0"/>
          <a:chOff x="0" y="0"/>
          <a:chExt cx="0" cy="0"/>
        </a:xfrm>
      </p:grpSpPr>
      <p:sp>
        <p:nvSpPr>
          <p:cNvPr id="660" name="Google Shape;660;p61"/>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661" name="Google Shape;661;p61"/>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NinerTalent Support</a:t>
            </a:r>
            <a:endParaRPr b="1" i="0" sz="4400" u="none" cap="none" strike="noStrike">
              <a:solidFill>
                <a:srgbClr val="00703C"/>
              </a:solidFill>
              <a:latin typeface="Arial"/>
              <a:ea typeface="Arial"/>
              <a:cs typeface="Arial"/>
              <a:sym typeface="Arial"/>
            </a:endParaRPr>
          </a:p>
        </p:txBody>
      </p:sp>
      <p:sp>
        <p:nvSpPr>
          <p:cNvPr id="662" name="Google Shape;662;p61"/>
          <p:cNvSpPr txBox="1"/>
          <p:nvPr/>
        </p:nvSpPr>
        <p:spPr>
          <a:xfrm>
            <a:off x="381000" y="1411552"/>
            <a:ext cx="8382000" cy="4760648"/>
          </a:xfrm>
          <a:prstGeom prst="rect">
            <a:avLst/>
          </a:prstGeom>
          <a:noFill/>
          <a:ln>
            <a:noFill/>
          </a:ln>
        </p:spPr>
        <p:txBody>
          <a:bodyPr anchorCtr="0" anchor="t" bIns="45700" lIns="91425" spcFirstLastPara="1" rIns="91425" wrap="square" tIns="45700">
            <a:normAutofit fontScale="32500" lnSpcReduction="10000"/>
          </a:bodyPr>
          <a:lstStyle/>
          <a:p>
            <a:pPr indent="0" lvl="1"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385445" lvl="0" marL="457200" marR="0" rtl="0" algn="l">
              <a:lnSpc>
                <a:spcPct val="150000"/>
              </a:lnSpc>
              <a:spcBef>
                <a:spcPts val="1200"/>
              </a:spcBef>
              <a:spcAft>
                <a:spcPts val="0"/>
              </a:spcAft>
              <a:buSzPct val="100000"/>
              <a:buFont typeface="Arial"/>
              <a:buChar char="•"/>
            </a:pPr>
            <a:r>
              <a:rPr b="0" i="0" lang="en-US" sz="7600" u="none" cap="none" strike="noStrike">
                <a:solidFill>
                  <a:srgbClr val="00703C"/>
                </a:solidFill>
                <a:latin typeface="Arial"/>
                <a:ea typeface="Arial"/>
                <a:cs typeface="Arial"/>
                <a:sym typeface="Arial"/>
              </a:rPr>
              <a:t>NinerTalent Website: 	</a:t>
            </a:r>
            <a:r>
              <a:rPr b="0" i="0" lang="en-US" sz="7600" u="sng" cap="none" strike="noStrike">
                <a:solidFill>
                  <a:srgbClr val="0070C0"/>
                </a:solidFill>
                <a:latin typeface="Arial"/>
                <a:ea typeface="Arial"/>
                <a:cs typeface="Arial"/>
                <a:sym typeface="Arial"/>
              </a:rPr>
              <a:t>https://jobs.charlotte.edu/hr/sessions/new</a:t>
            </a:r>
            <a:endParaRPr b="0" i="0" sz="7600" u="none" cap="none" strike="noStrike">
              <a:solidFill>
                <a:srgbClr val="00703C"/>
              </a:solidFill>
              <a:latin typeface="Arial"/>
              <a:ea typeface="Arial"/>
              <a:cs typeface="Arial"/>
              <a:sym typeface="Arial"/>
            </a:endParaRPr>
          </a:p>
          <a:p>
            <a:pPr indent="-385445" lvl="0" marL="457200" marR="0" rtl="0" algn="l">
              <a:lnSpc>
                <a:spcPct val="150000"/>
              </a:lnSpc>
              <a:spcBef>
                <a:spcPts val="0"/>
              </a:spcBef>
              <a:spcAft>
                <a:spcPts val="0"/>
              </a:spcAft>
              <a:buSzPct val="100000"/>
              <a:buFont typeface="Arial"/>
              <a:buChar char="•"/>
            </a:pPr>
            <a:r>
              <a:rPr b="0" i="0" lang="en-US" sz="7600" u="none" cap="none" strike="noStrike">
                <a:solidFill>
                  <a:srgbClr val="00703C"/>
                </a:solidFill>
                <a:latin typeface="Arial"/>
                <a:ea typeface="Arial"/>
                <a:cs typeface="Arial"/>
                <a:sym typeface="Arial"/>
              </a:rPr>
              <a:t>Email:  </a:t>
            </a:r>
            <a:r>
              <a:rPr b="0" i="0" lang="en-US" sz="7600" u="sng" cap="none" strike="noStrike">
                <a:solidFill>
                  <a:schemeClr val="hlink"/>
                </a:solidFill>
                <a:latin typeface="Arial"/>
                <a:ea typeface="Arial"/>
                <a:cs typeface="Arial"/>
                <a:sym typeface="Arial"/>
                <a:hlinkClick r:id="rId4"/>
              </a:rPr>
              <a:t>ninertalent@uncc.edu</a:t>
            </a:r>
            <a:endParaRPr sz="7600" u="sng">
              <a:solidFill>
                <a:srgbClr val="0070C0"/>
              </a:solidFill>
            </a:endParaRPr>
          </a:p>
          <a:p>
            <a:pPr indent="-385445" lvl="0" marL="457200" marR="0" rtl="0" algn="l">
              <a:lnSpc>
                <a:spcPct val="150000"/>
              </a:lnSpc>
              <a:spcBef>
                <a:spcPts val="0"/>
              </a:spcBef>
              <a:spcAft>
                <a:spcPts val="0"/>
              </a:spcAft>
              <a:buSzPct val="95597"/>
              <a:buFont typeface="Arial"/>
              <a:buChar char="•"/>
            </a:pPr>
            <a:r>
              <a:rPr lang="en-US" sz="7950">
                <a:solidFill>
                  <a:srgbClr val="00703C"/>
                </a:solidFill>
              </a:rPr>
              <a:t>Academic HR Website: </a:t>
            </a:r>
            <a:r>
              <a:rPr lang="en-US" sz="6750">
                <a:solidFill>
                  <a:srgbClr val="00703C"/>
                </a:solidFill>
              </a:rPr>
              <a:t>  </a:t>
            </a:r>
            <a:r>
              <a:rPr lang="en-US" sz="6750" u="sng">
                <a:solidFill>
                  <a:schemeClr val="hlink"/>
                </a:solidFill>
                <a:hlinkClick r:id="rId5"/>
              </a:rPr>
              <a:t>https://provost.charlotte.edu/faculty-staff-resources/academic-budget-personnel/</a:t>
            </a:r>
            <a:endParaRPr sz="6750">
              <a:solidFill>
                <a:srgbClr val="00703C"/>
              </a:solidFill>
            </a:endParaRPr>
          </a:p>
          <a:p>
            <a:pPr indent="-342900" lvl="0" marL="342900" marR="0" rtl="0" algn="ctr">
              <a:lnSpc>
                <a:spcPct val="100000"/>
              </a:lnSpc>
              <a:spcBef>
                <a:spcPts val="1200"/>
              </a:spcBef>
              <a:spcAft>
                <a:spcPts val="0"/>
              </a:spcAft>
              <a:buClr>
                <a:srgbClr val="00703C"/>
              </a:buClr>
              <a:buSzPct val="178571"/>
              <a:buFont typeface="Arial"/>
              <a:buNone/>
            </a:pPr>
            <a:r>
              <a:t/>
            </a:r>
            <a:endParaRPr b="0" i="0" sz="1400" u="none" cap="none" strike="noStrike">
              <a:solidFill>
                <a:srgbClr val="000000"/>
              </a:solidFill>
              <a:latin typeface="Arial"/>
              <a:ea typeface="Arial"/>
              <a:cs typeface="Arial"/>
              <a:sym typeface="Arial"/>
            </a:endParaRPr>
          </a:p>
          <a:p>
            <a:pPr indent="0" lvl="1" marL="411480" marR="0" rtl="0" algn="l">
              <a:lnSpc>
                <a:spcPct val="100000"/>
              </a:lnSpc>
              <a:spcBef>
                <a:spcPts val="1200"/>
              </a:spcBef>
              <a:spcAft>
                <a:spcPts val="0"/>
              </a:spcAft>
              <a:buClr>
                <a:schemeClr val="dk1"/>
              </a:buClr>
              <a:buSzPct val="100000"/>
              <a:buFont typeface="Arial"/>
              <a:buNone/>
            </a:pPr>
            <a:r>
              <a:t/>
            </a:r>
            <a:endParaRPr b="0" i="0" sz="2500" u="none" cap="none" strike="noStrike">
              <a:solidFill>
                <a:schemeClr val="dk1"/>
              </a:solidFill>
              <a:latin typeface="Arial"/>
              <a:ea typeface="Arial"/>
              <a:cs typeface="Arial"/>
              <a:sym typeface="Arial"/>
            </a:endParaRPr>
          </a:p>
          <a:p>
            <a:pPr indent="0" lvl="1" marL="411480" marR="0" rtl="0" algn="l">
              <a:lnSpc>
                <a:spcPct val="100000"/>
              </a:lnSpc>
              <a:spcBef>
                <a:spcPts val="1200"/>
              </a:spcBef>
              <a:spcAft>
                <a:spcPts val="0"/>
              </a:spcAft>
              <a:buClr>
                <a:schemeClr val="dk1"/>
              </a:buClr>
              <a:buSzPct val="100000"/>
              <a:buFont typeface="Arial"/>
              <a:buNone/>
            </a:pPr>
            <a:r>
              <a:t/>
            </a:r>
            <a:endParaRPr b="0" i="0" sz="2500" u="none" cap="none" strike="noStrike">
              <a:solidFill>
                <a:schemeClr val="dk1"/>
              </a:solidFill>
              <a:latin typeface="Arial"/>
              <a:ea typeface="Arial"/>
              <a:cs typeface="Arial"/>
              <a:sym typeface="Arial"/>
            </a:endParaRPr>
          </a:p>
          <a:p>
            <a:pPr indent="0" lvl="0" marL="0" marR="0" rtl="0" algn="ctr">
              <a:lnSpc>
                <a:spcPct val="100000"/>
              </a:lnSpc>
              <a:spcBef>
                <a:spcPts val="1200"/>
              </a:spcBef>
              <a:spcAft>
                <a:spcPts val="0"/>
              </a:spcAft>
              <a:buClr>
                <a:srgbClr val="00703C"/>
              </a:buClr>
              <a:buSzPct val="100000"/>
              <a:buFont typeface="Arial"/>
              <a:buNone/>
            </a:pPr>
            <a:r>
              <a:t/>
            </a:r>
            <a:endParaRPr b="0" i="0" sz="2500" u="none" cap="none" strike="noStrike">
              <a:solidFill>
                <a:srgbClr val="00703C"/>
              </a:solidFill>
              <a:latin typeface="Arial"/>
              <a:ea typeface="Arial"/>
              <a:cs typeface="Arial"/>
              <a:sym typeface="Arial"/>
            </a:endParaRPr>
          </a:p>
          <a:p>
            <a:pPr indent="-342900" lvl="0" marL="342900" marR="0" rtl="0" algn="ctr">
              <a:lnSpc>
                <a:spcPct val="100000"/>
              </a:lnSpc>
              <a:spcBef>
                <a:spcPts val="1200"/>
              </a:spcBef>
              <a:spcAft>
                <a:spcPts val="0"/>
              </a:spcAft>
              <a:buClr>
                <a:srgbClr val="00703C"/>
              </a:buClr>
              <a:buSzPct val="100000"/>
              <a:buFont typeface="Arial"/>
              <a:buNone/>
            </a:pPr>
            <a:r>
              <a:t/>
            </a:r>
            <a:endParaRPr b="0" i="0" sz="2500" u="none" cap="none" strike="noStrike">
              <a:solidFill>
                <a:srgbClr val="00703C"/>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7"/>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193" name="Google Shape;193;p7"/>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Hiring &amp; NinerTalent</a:t>
            </a:r>
            <a:endParaRPr b="1" i="0" sz="4000" u="none" cap="none" strike="noStrike">
              <a:solidFill>
                <a:srgbClr val="00703C"/>
              </a:solidFill>
              <a:latin typeface="Arial"/>
              <a:ea typeface="Arial"/>
              <a:cs typeface="Arial"/>
              <a:sym typeface="Arial"/>
            </a:endParaRPr>
          </a:p>
        </p:txBody>
      </p:sp>
      <p:sp>
        <p:nvSpPr>
          <p:cNvPr id="194" name="Google Shape;194;p7"/>
          <p:cNvSpPr txBox="1"/>
          <p:nvPr/>
        </p:nvSpPr>
        <p:spPr>
          <a:xfrm>
            <a:off x="381000" y="1411552"/>
            <a:ext cx="8382000" cy="4379648"/>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00000"/>
              </a:lnSpc>
              <a:spcBef>
                <a:spcPts val="120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Three step process</a:t>
            </a:r>
            <a:endParaRPr b="0" i="0" sz="1400" u="none" cap="none" strike="noStrike">
              <a:solidFill>
                <a:srgbClr val="000000"/>
              </a:solidFill>
              <a:latin typeface="Arial"/>
              <a:ea typeface="Arial"/>
              <a:cs typeface="Arial"/>
              <a:sym typeface="Arial"/>
            </a:endParaRPr>
          </a:p>
          <a:p>
            <a:pPr indent="-457200" lvl="1" marL="857250" marR="0" rtl="0" algn="l">
              <a:lnSpc>
                <a:spcPct val="100000"/>
              </a:lnSpc>
              <a:spcBef>
                <a:spcPts val="1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Position Description Updates / Modify</a:t>
            </a:r>
            <a:endParaRPr b="0" i="0" sz="1400" u="none" cap="none" strike="noStrike">
              <a:solidFill>
                <a:srgbClr val="000000"/>
              </a:solidFill>
              <a:latin typeface="Arial"/>
              <a:ea typeface="Arial"/>
              <a:cs typeface="Arial"/>
              <a:sym typeface="Arial"/>
            </a:endParaRPr>
          </a:p>
          <a:p>
            <a:pPr indent="-457200" lvl="1" marL="857250" marR="0" rtl="0" algn="l">
              <a:lnSpc>
                <a:spcPct val="100000"/>
              </a:lnSpc>
              <a:spcBef>
                <a:spcPts val="1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Posting</a:t>
            </a:r>
            <a:endParaRPr b="0" i="0" sz="1400" u="none" cap="none" strike="noStrike">
              <a:solidFill>
                <a:srgbClr val="000000"/>
              </a:solidFill>
              <a:latin typeface="Arial"/>
              <a:ea typeface="Arial"/>
              <a:cs typeface="Arial"/>
              <a:sym typeface="Arial"/>
            </a:endParaRPr>
          </a:p>
          <a:p>
            <a:pPr indent="-457200" lvl="1" marL="857250" marR="0" rtl="0" algn="l">
              <a:lnSpc>
                <a:spcPct val="100000"/>
              </a:lnSpc>
              <a:spcBef>
                <a:spcPts val="12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Hiring Proposal</a:t>
            </a:r>
            <a:endParaRPr b="0" i="0" sz="1400" u="none" cap="none" strike="noStrike">
              <a:solidFill>
                <a:srgbClr val="000000"/>
              </a:solidFill>
              <a:latin typeface="Arial"/>
              <a:ea typeface="Arial"/>
              <a:cs typeface="Arial"/>
              <a:sym typeface="Arial"/>
            </a:endParaRPr>
          </a:p>
          <a:p>
            <a:pPr indent="-254000" lvl="0" marL="457200" marR="0" rtl="0" algn="l">
              <a:lnSpc>
                <a:spcPct val="100000"/>
              </a:lnSpc>
              <a:spcBef>
                <a:spcPts val="1200"/>
              </a:spcBef>
              <a:spcAft>
                <a:spcPts val="0"/>
              </a:spcAft>
              <a:buClr>
                <a:srgbClr val="000000"/>
              </a:buClr>
              <a:buSzPts val="3200"/>
              <a:buFont typeface="Arial"/>
              <a:buNone/>
            </a:pPr>
            <a:r>
              <a:rPr b="0" i="0" lang="en-US" sz="3200" u="sng" cap="none" strike="noStrike">
                <a:solidFill>
                  <a:srgbClr val="00703C"/>
                </a:solidFill>
                <a:latin typeface="Calibri"/>
                <a:ea typeface="Calibri"/>
                <a:cs typeface="Calibri"/>
                <a:sym typeface="Calibri"/>
                <a:hlinkClick r:id="rId4">
                  <a:extLst>
                    <a:ext uri="{A12FA001-AC4F-418D-AE19-62706E023703}">
                      <ahyp:hlinkClr val="tx"/>
                    </a:ext>
                  </a:extLst>
                </a:hlinkClick>
              </a:rPr>
              <a:t>https://jobs.charlotte.edu/hr/sessions/new</a:t>
            </a:r>
            <a:endParaRPr b="0" i="0" sz="3200" u="none" cap="none" strike="noStrike">
              <a:solidFill>
                <a:srgbClr val="00703C"/>
              </a:solidFill>
              <a:latin typeface="Calibri"/>
              <a:ea typeface="Calibri"/>
              <a:cs typeface="Calibri"/>
              <a:sym typeface="Calibri"/>
            </a:endParaRPr>
          </a:p>
          <a:p>
            <a:pPr indent="-254000" lvl="0" marL="457200" marR="0" rtl="0" algn="l">
              <a:lnSpc>
                <a:spcPct val="100000"/>
              </a:lnSpc>
              <a:spcBef>
                <a:spcPts val="1200"/>
              </a:spcBef>
              <a:spcAft>
                <a:spcPts val="0"/>
              </a:spcAft>
              <a:buClr>
                <a:srgbClr val="00703C"/>
              </a:buClr>
              <a:buSzPts val="3200"/>
              <a:buFont typeface="Arial"/>
              <a:buNone/>
            </a:pPr>
            <a:r>
              <a:t/>
            </a:r>
            <a:endParaRPr b="0" i="0" sz="3200" u="none" cap="none" strike="noStrike">
              <a:solidFill>
                <a:srgbClr val="00703C"/>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6" name="Shape 666"/>
        <p:cNvGrpSpPr/>
        <p:nvPr/>
      </p:nvGrpSpPr>
      <p:grpSpPr>
        <a:xfrm>
          <a:off x="0" y="0"/>
          <a:ext cx="0" cy="0"/>
          <a:chOff x="0" y="0"/>
          <a:chExt cx="0" cy="0"/>
        </a:xfrm>
      </p:grpSpPr>
      <p:sp>
        <p:nvSpPr>
          <p:cNvPr id="667" name="Google Shape;667;p85"/>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668" name="Google Shape;668;p85"/>
          <p:cNvSpPr txBox="1"/>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703C"/>
              </a:buClr>
              <a:buSzPts val="4400"/>
              <a:buFont typeface="Arial"/>
              <a:buNone/>
            </a:pPr>
            <a:r>
              <a:rPr b="1" i="0" lang="en-US" sz="4400" u="none" cap="none" strike="noStrike">
                <a:solidFill>
                  <a:srgbClr val="00703C"/>
                </a:solidFill>
                <a:latin typeface="Arial"/>
                <a:ea typeface="Arial"/>
                <a:cs typeface="Arial"/>
                <a:sym typeface="Arial"/>
              </a:rPr>
              <a:t>NinerTalent Support</a:t>
            </a:r>
            <a:endParaRPr b="1" i="0" sz="4400" u="none" cap="none" strike="noStrike">
              <a:solidFill>
                <a:srgbClr val="00703C"/>
              </a:solidFill>
              <a:latin typeface="Arial"/>
              <a:ea typeface="Arial"/>
              <a:cs typeface="Arial"/>
              <a:sym typeface="Arial"/>
            </a:endParaRPr>
          </a:p>
        </p:txBody>
      </p:sp>
      <p:sp>
        <p:nvSpPr>
          <p:cNvPr id="669" name="Google Shape;669;p85"/>
          <p:cNvSpPr txBox="1"/>
          <p:nvPr/>
        </p:nvSpPr>
        <p:spPr>
          <a:xfrm>
            <a:off x="381000" y="1411552"/>
            <a:ext cx="8382000" cy="4760648"/>
          </a:xfrm>
          <a:prstGeom prst="rect">
            <a:avLst/>
          </a:prstGeom>
          <a:noFill/>
          <a:ln>
            <a:noFill/>
          </a:ln>
        </p:spPr>
        <p:txBody>
          <a:bodyPr anchorCtr="0" anchor="t" bIns="45700" lIns="91425" spcFirstLastPara="1" rIns="91425" wrap="square" tIns="45700">
            <a:normAutofit/>
          </a:bodyPr>
          <a:lstStyle/>
          <a:p>
            <a:pPr indent="0" lvl="1" marL="411480" marR="0" rtl="0" algn="l">
              <a:lnSpc>
                <a:spcPct val="100000"/>
              </a:lnSpc>
              <a:spcBef>
                <a:spcPts val="1200"/>
              </a:spcBef>
              <a:spcAft>
                <a:spcPts val="0"/>
              </a:spcAft>
              <a:buClr>
                <a:schemeClr val="dk1"/>
              </a:buClr>
              <a:buSzPts val="2500"/>
              <a:buFont typeface="Arial"/>
              <a:buNone/>
            </a:pPr>
            <a:r>
              <a:t/>
            </a:r>
            <a:endParaRPr b="0" i="0" sz="2500" u="none" cap="none" strike="noStrike">
              <a:solidFill>
                <a:schemeClr val="dk1"/>
              </a:solidFill>
              <a:latin typeface="Arial"/>
              <a:ea typeface="Arial"/>
              <a:cs typeface="Arial"/>
              <a:sym typeface="Arial"/>
            </a:endParaRPr>
          </a:p>
          <a:p>
            <a:pPr indent="0" lvl="1" marL="411480" marR="0" rtl="0" algn="l">
              <a:lnSpc>
                <a:spcPct val="100000"/>
              </a:lnSpc>
              <a:spcBef>
                <a:spcPts val="1200"/>
              </a:spcBef>
              <a:spcAft>
                <a:spcPts val="0"/>
              </a:spcAft>
              <a:buClr>
                <a:schemeClr val="dk1"/>
              </a:buClr>
              <a:buSzPts val="2500"/>
              <a:buFont typeface="Arial"/>
              <a:buNone/>
            </a:pPr>
            <a:r>
              <a:t/>
            </a:r>
            <a:endParaRPr b="0" i="0" sz="2500" u="none" cap="none" strike="noStrike">
              <a:solidFill>
                <a:schemeClr val="dk1"/>
              </a:solidFill>
              <a:latin typeface="Arial"/>
              <a:ea typeface="Arial"/>
              <a:cs typeface="Arial"/>
              <a:sym typeface="Arial"/>
            </a:endParaRPr>
          </a:p>
          <a:p>
            <a:pPr indent="0" lvl="0" marL="0" marR="0" rtl="0" algn="ctr">
              <a:lnSpc>
                <a:spcPct val="100000"/>
              </a:lnSpc>
              <a:spcBef>
                <a:spcPts val="1200"/>
              </a:spcBef>
              <a:spcAft>
                <a:spcPts val="0"/>
              </a:spcAft>
              <a:buClr>
                <a:srgbClr val="00703C"/>
              </a:buClr>
              <a:buSzPts val="2500"/>
              <a:buFont typeface="Arial"/>
              <a:buNone/>
            </a:pPr>
            <a:r>
              <a:t/>
            </a:r>
            <a:endParaRPr b="0" i="0" sz="2500" u="none" cap="none" strike="noStrike">
              <a:solidFill>
                <a:srgbClr val="00703C"/>
              </a:solidFill>
              <a:latin typeface="Arial"/>
              <a:ea typeface="Arial"/>
              <a:cs typeface="Arial"/>
              <a:sym typeface="Arial"/>
            </a:endParaRPr>
          </a:p>
          <a:p>
            <a:pPr indent="-342900" lvl="0" marL="342900" marR="0" rtl="0" algn="ctr">
              <a:lnSpc>
                <a:spcPct val="100000"/>
              </a:lnSpc>
              <a:spcBef>
                <a:spcPts val="1200"/>
              </a:spcBef>
              <a:spcAft>
                <a:spcPts val="0"/>
              </a:spcAft>
              <a:buClr>
                <a:srgbClr val="00703C"/>
              </a:buClr>
              <a:buSzPts val="2500"/>
              <a:buFont typeface="Arial"/>
              <a:buNone/>
            </a:pPr>
            <a:r>
              <a:t/>
            </a:r>
            <a:endParaRPr b="0" i="0" sz="2500" u="none" cap="none" strike="noStrike">
              <a:solidFill>
                <a:srgbClr val="00703C"/>
              </a:solidFill>
              <a:latin typeface="Arial"/>
              <a:ea typeface="Arial"/>
              <a:cs typeface="Arial"/>
              <a:sym typeface="Arial"/>
            </a:endParaRPr>
          </a:p>
        </p:txBody>
      </p:sp>
      <p:graphicFrame>
        <p:nvGraphicFramePr>
          <p:cNvPr id="670" name="Google Shape;670;p85"/>
          <p:cNvGraphicFramePr/>
          <p:nvPr/>
        </p:nvGraphicFramePr>
        <p:xfrm>
          <a:off x="713800" y="2143125"/>
          <a:ext cx="3000000" cy="3000000"/>
        </p:xfrm>
        <a:graphic>
          <a:graphicData uri="http://schemas.openxmlformats.org/drawingml/2006/table">
            <a:tbl>
              <a:tblPr>
                <a:noFill/>
                <a:tableStyleId>{E31DD4C7-D30B-4983-A8E8-DE2094C8A832}</a:tableStyleId>
              </a:tblPr>
              <a:tblGrid>
                <a:gridCol w="1621825"/>
                <a:gridCol w="1752375"/>
                <a:gridCol w="1244075"/>
                <a:gridCol w="3037200"/>
              </a:tblGrid>
              <a:tr h="5143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highlight>
                            <a:srgbClr val="00B050"/>
                          </a:highlight>
                        </a:rPr>
                        <a:t>Employment Category</a:t>
                      </a:r>
                      <a:endParaRPr b="1" i="0" sz="1600" u="none" cap="none" strike="noStrike">
                        <a:solidFill>
                          <a:srgbClr val="000000"/>
                        </a:solidFill>
                        <a:highlight>
                          <a:srgbClr val="00B050"/>
                        </a:highlight>
                        <a:latin typeface="Arial"/>
                        <a:ea typeface="Arial"/>
                        <a:cs typeface="Arial"/>
                        <a:sym typeface="Arial"/>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highlight>
                            <a:srgbClr val="00B050"/>
                          </a:highlight>
                        </a:rPr>
                        <a:t>Name </a:t>
                      </a:r>
                      <a:endParaRPr b="1" i="0" sz="1600" u="none" cap="none" strike="noStrike">
                        <a:solidFill>
                          <a:srgbClr val="000000"/>
                        </a:solidFill>
                        <a:highlight>
                          <a:srgbClr val="00B050"/>
                        </a:highlight>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highlight>
                            <a:srgbClr val="00B050"/>
                          </a:highlight>
                        </a:rPr>
                        <a:t>Phone Ext</a:t>
                      </a:r>
                      <a:endParaRPr b="1" i="0" sz="1600" u="none" cap="none" strike="noStrike">
                        <a:solidFill>
                          <a:srgbClr val="000000"/>
                        </a:solidFill>
                        <a:highlight>
                          <a:srgbClr val="00B050"/>
                        </a:highlight>
                        <a:latin typeface="Arial"/>
                        <a:ea typeface="Arial"/>
                        <a:cs typeface="Arial"/>
                        <a:sym typeface="Arial"/>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highlight>
                            <a:srgbClr val="00B050"/>
                          </a:highlight>
                        </a:rPr>
                        <a:t>Email</a:t>
                      </a:r>
                      <a:endParaRPr b="1" i="0" sz="1600" u="none" cap="none" strike="noStrike">
                        <a:solidFill>
                          <a:srgbClr val="000000"/>
                        </a:solidFill>
                        <a:highlight>
                          <a:srgbClr val="00B050"/>
                        </a:highlight>
                        <a:latin typeface="Arial"/>
                        <a:ea typeface="Arial"/>
                        <a:cs typeface="Arial"/>
                        <a:sym typeface="Arial"/>
                      </a:endParaRPr>
                    </a:p>
                  </a:txBody>
                  <a:tcPr marT="9525" marB="0" marR="9525" marL="9525" anchor="b"/>
                </a:tc>
              </a:tr>
              <a:tr h="5143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Faculty/SHRA</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Maxwell Awando</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8621</a:t>
                      </a:r>
                      <a:endParaRPr b="0" i="0" sz="16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600"/>
                        <a:buFont typeface="Arial"/>
                        <a:buNone/>
                      </a:pPr>
                      <a:r>
                        <a:rPr lang="en-US" sz="1600" u="sng" cap="none" strike="noStrike">
                          <a:solidFill>
                            <a:schemeClr val="hlink"/>
                          </a:solidFill>
                          <a:hlinkClick r:id="rId4"/>
                        </a:rPr>
                        <a:t>mawando@charlotte.edu</a:t>
                      </a:r>
                      <a:endParaRPr b="0" i="0" sz="1600" u="sng" cap="none" strike="noStrike">
                        <a:solidFill>
                          <a:srgbClr val="0563C1"/>
                        </a:solidFill>
                        <a:latin typeface="Arial"/>
                        <a:ea typeface="Arial"/>
                        <a:cs typeface="Arial"/>
                        <a:sym typeface="Arial"/>
                      </a:endParaRPr>
                    </a:p>
                  </a:txBody>
                  <a:tcPr marT="9525" marB="0" marR="9525" marL="9525" anchor="b"/>
                </a:tc>
              </a:tr>
              <a:tr h="5143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Faculty/SHRA</a:t>
                      </a:r>
                      <a:endParaRPr b="0" i="0" sz="1600" u="none" cap="none" strike="noStrike">
                        <a:solidFill>
                          <a:srgbClr val="000000"/>
                        </a:solidFill>
                        <a:latin typeface="Arial"/>
                        <a:ea typeface="Arial"/>
                        <a:cs typeface="Arial"/>
                        <a:sym typeface="Arial"/>
                      </a:endParaRPr>
                    </a:p>
                  </a:txBody>
                  <a:tcPr marT="9525" marB="0" marR="9525" marL="9525" anchor="b">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Courtney Webster</a:t>
                      </a:r>
                      <a:endParaRPr b="0" i="0" sz="1600" u="none" cap="none" strike="noStrike">
                        <a:solidFill>
                          <a:srgbClr val="000000"/>
                        </a:solidFill>
                        <a:latin typeface="Arial"/>
                        <a:ea typeface="Arial"/>
                        <a:cs typeface="Arial"/>
                        <a:sym typeface="Arial"/>
                      </a:endParaRPr>
                    </a:p>
                  </a:txBody>
                  <a:tcPr marT="9525" marB="0" marR="9525" marL="9525" anchor="b">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5740</a:t>
                      </a:r>
                      <a:endParaRPr b="0" i="0" sz="1600" u="none" cap="none" strike="noStrike">
                        <a:solidFill>
                          <a:srgbClr val="000000"/>
                        </a:solidFill>
                        <a:latin typeface="Arial"/>
                        <a:ea typeface="Arial"/>
                        <a:cs typeface="Arial"/>
                        <a:sym typeface="Arial"/>
                      </a:endParaRPr>
                    </a:p>
                  </a:txBody>
                  <a:tcPr marT="9525" marB="0" marR="9525" marL="9525" anchor="b">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sng" cap="none" strike="noStrike">
                          <a:solidFill>
                            <a:schemeClr val="hlink"/>
                          </a:solidFill>
                          <a:hlinkClick r:id="rId5"/>
                        </a:rPr>
                        <a:t>cwebst15@charlotte.edu</a:t>
                      </a:r>
                      <a:endParaRPr b="0" i="0" sz="1600" u="sng" cap="none" strike="noStrike">
                        <a:solidFill>
                          <a:srgbClr val="0563C1"/>
                        </a:solidFill>
                        <a:latin typeface="Arial"/>
                        <a:ea typeface="Arial"/>
                        <a:cs typeface="Arial"/>
                        <a:sym typeface="Arial"/>
                      </a:endParaRPr>
                    </a:p>
                  </a:txBody>
                  <a:tcPr marT="9525" marB="0" marR="9525" marL="9525" anchor="b">
                    <a:lnB cap="flat" cmpd="sng" w="12700">
                      <a:solidFill>
                        <a:schemeClr val="lt1"/>
                      </a:solidFill>
                      <a:prstDash val="solid"/>
                      <a:round/>
                      <a:headEnd len="sm" w="sm" type="none"/>
                      <a:tailEnd len="sm" w="sm" type="none"/>
                    </a:lnB>
                  </a:tcPr>
                </a:tc>
              </a:tr>
              <a:tr h="5143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Faculty</a:t>
                      </a:r>
                      <a:endParaRPr b="0" i="0" sz="1600" u="none" cap="none" strike="noStrike">
                        <a:solidFill>
                          <a:srgbClr val="000000"/>
                        </a:solidFill>
                        <a:latin typeface="Arial"/>
                        <a:ea typeface="Arial"/>
                        <a:cs typeface="Arial"/>
                        <a:sym typeface="Arial"/>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Dawn Tench</a:t>
                      </a:r>
                      <a:endParaRPr b="0" i="0" sz="1600" u="none" cap="none" strike="noStrike">
                        <a:solidFill>
                          <a:srgbClr val="000000"/>
                        </a:solidFill>
                        <a:latin typeface="Arial"/>
                        <a:ea typeface="Arial"/>
                        <a:cs typeface="Arial"/>
                        <a:sym typeface="Arial"/>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 </a:t>
                      </a:r>
                      <a:endParaRPr b="0" i="0" sz="1600" u="none" cap="none" strike="noStrike">
                        <a:solidFill>
                          <a:srgbClr val="000000"/>
                        </a:solidFill>
                        <a:latin typeface="Arial"/>
                        <a:ea typeface="Arial"/>
                        <a:cs typeface="Arial"/>
                        <a:sym typeface="Arial"/>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sng" cap="none" strike="noStrike">
                          <a:solidFill>
                            <a:schemeClr val="hlink"/>
                          </a:solidFill>
                          <a:hlinkClick r:id="rId6"/>
                        </a:rPr>
                        <a:t>hftench@charlotte.edu</a:t>
                      </a:r>
                      <a:endParaRPr b="0" i="0" sz="1600" u="sng" cap="none" strike="noStrike">
                        <a:solidFill>
                          <a:srgbClr val="0563C1"/>
                        </a:solidFill>
                        <a:latin typeface="Arial"/>
                        <a:ea typeface="Arial"/>
                        <a:cs typeface="Arial"/>
                        <a:sym typeface="Arial"/>
                      </a:endParaRPr>
                    </a:p>
                  </a:txBody>
                  <a:tcPr marT="9525" marB="0" marR="9525" marL="952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8"/>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00" name="Google Shape;200;p8"/>
          <p:cNvSpPr txBox="1"/>
          <p:nvPr/>
        </p:nvSpPr>
        <p:spPr>
          <a:xfrm>
            <a:off x="426128" y="408372"/>
            <a:ext cx="8260672" cy="10394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Preparing for Recruitment	</a:t>
            </a:r>
            <a:endParaRPr b="1" i="0" sz="4000" u="none" cap="none" strike="noStrike">
              <a:solidFill>
                <a:srgbClr val="00703C"/>
              </a:solidFill>
              <a:latin typeface="Arial"/>
              <a:ea typeface="Arial"/>
              <a:cs typeface="Arial"/>
              <a:sym typeface="Arial"/>
            </a:endParaRPr>
          </a:p>
        </p:txBody>
      </p:sp>
      <p:sp>
        <p:nvSpPr>
          <p:cNvPr id="201" name="Google Shape;201;p8"/>
          <p:cNvSpPr txBox="1"/>
          <p:nvPr/>
        </p:nvSpPr>
        <p:spPr>
          <a:xfrm>
            <a:off x="401975" y="1295400"/>
            <a:ext cx="8382000" cy="5129400"/>
          </a:xfrm>
          <a:prstGeom prst="rect">
            <a:avLst/>
          </a:prstGeom>
          <a:noFill/>
          <a:ln>
            <a:noFill/>
          </a:ln>
        </p:spPr>
        <p:txBody>
          <a:bodyPr anchorCtr="0" anchor="t" bIns="45700" lIns="91425" spcFirstLastPara="1" rIns="91425" wrap="square" tIns="45700">
            <a:normAutofit lnSpcReduction="10000"/>
          </a:bodyPr>
          <a:lstStyle/>
          <a:p>
            <a:pPr indent="-457200" lvl="0" marL="457200" marR="0" rtl="0" algn="l">
              <a:lnSpc>
                <a:spcPct val="80000"/>
              </a:lnSpc>
              <a:spcBef>
                <a:spcPts val="0"/>
              </a:spcBef>
              <a:spcAft>
                <a:spcPts val="0"/>
              </a:spcAft>
              <a:buClr>
                <a:srgbClr val="00703C"/>
              </a:buClr>
              <a:buSzPts val="3000"/>
              <a:buFont typeface="Arial"/>
              <a:buChar char="•"/>
            </a:pPr>
            <a:r>
              <a:rPr b="0" i="0" lang="en-US" sz="2400" u="none" cap="none" strike="noStrike">
                <a:solidFill>
                  <a:srgbClr val="00703C"/>
                </a:solidFill>
                <a:latin typeface="Arial"/>
                <a:ea typeface="Arial"/>
                <a:cs typeface="Arial"/>
                <a:sym typeface="Arial"/>
              </a:rPr>
              <a:t>Receive authorization to recruit from Dean</a:t>
            </a:r>
            <a:endParaRPr b="0" i="0" sz="1400" u="none" cap="none" strike="noStrike">
              <a:solidFill>
                <a:srgbClr val="000000"/>
              </a:solidFill>
              <a:latin typeface="Arial"/>
              <a:ea typeface="Arial"/>
              <a:cs typeface="Arial"/>
              <a:sym typeface="Arial"/>
            </a:endParaRPr>
          </a:p>
          <a:p>
            <a:pPr indent="-266700" lvl="0" marL="457200" marR="0" rtl="0" algn="l">
              <a:lnSpc>
                <a:spcPct val="80000"/>
              </a:lnSpc>
              <a:spcBef>
                <a:spcPts val="0"/>
              </a:spcBef>
              <a:spcAft>
                <a:spcPts val="0"/>
              </a:spcAft>
              <a:buClr>
                <a:srgbClr val="00703C"/>
              </a:buClr>
              <a:buSzPts val="3000"/>
              <a:buFont typeface="Arial"/>
              <a:buNone/>
            </a:pPr>
            <a:r>
              <a:t/>
            </a:r>
            <a:endParaRPr b="0" i="0" sz="2400" u="none" cap="none" strike="noStrike">
              <a:solidFill>
                <a:srgbClr val="000000"/>
              </a:solidFill>
              <a:latin typeface="Arial"/>
              <a:ea typeface="Arial"/>
              <a:cs typeface="Arial"/>
              <a:sym typeface="Arial"/>
            </a:endParaRPr>
          </a:p>
          <a:p>
            <a:pPr indent="-457200" lvl="0" marL="457200" marR="0" rtl="0" algn="l">
              <a:lnSpc>
                <a:spcPct val="80000"/>
              </a:lnSpc>
              <a:spcBef>
                <a:spcPts val="1200"/>
              </a:spcBef>
              <a:spcAft>
                <a:spcPts val="0"/>
              </a:spcAft>
              <a:buClr>
                <a:srgbClr val="00703C"/>
              </a:buClr>
              <a:buSzPts val="3000"/>
              <a:buFont typeface="Arial"/>
              <a:buChar char="•"/>
            </a:pPr>
            <a:r>
              <a:rPr b="0" i="0" lang="en-US" sz="2400" u="none" cap="none" strike="noStrike">
                <a:solidFill>
                  <a:srgbClr val="00703C"/>
                </a:solidFill>
                <a:latin typeface="Arial"/>
                <a:ea typeface="Arial"/>
                <a:cs typeface="Arial"/>
                <a:sym typeface="Arial"/>
              </a:rPr>
              <a:t>Department Chair appoints and charges search committee</a:t>
            </a:r>
            <a:endParaRPr b="0" i="0" sz="1400" u="none" cap="none" strike="noStrike">
              <a:solidFill>
                <a:srgbClr val="000000"/>
              </a:solidFill>
              <a:latin typeface="Arial"/>
              <a:ea typeface="Arial"/>
              <a:cs typeface="Arial"/>
              <a:sym typeface="Arial"/>
            </a:endParaRPr>
          </a:p>
          <a:p>
            <a:pPr indent="-266700" lvl="0" marL="457200" marR="0" rtl="0" algn="l">
              <a:lnSpc>
                <a:spcPct val="80000"/>
              </a:lnSpc>
              <a:spcBef>
                <a:spcPts val="1200"/>
              </a:spcBef>
              <a:spcAft>
                <a:spcPts val="0"/>
              </a:spcAft>
              <a:buClr>
                <a:srgbClr val="00703C"/>
              </a:buClr>
              <a:buSzPts val="3000"/>
              <a:buFont typeface="Arial"/>
              <a:buNone/>
            </a:pPr>
            <a:r>
              <a:t/>
            </a:r>
            <a:endParaRPr b="0" i="0" sz="2400" u="none" cap="none" strike="noStrike">
              <a:solidFill>
                <a:srgbClr val="000000"/>
              </a:solidFill>
              <a:latin typeface="Arial"/>
              <a:ea typeface="Arial"/>
              <a:cs typeface="Arial"/>
              <a:sym typeface="Arial"/>
            </a:endParaRPr>
          </a:p>
          <a:p>
            <a:pPr indent="-457200" lvl="0" marL="457200" marR="0" rtl="0" algn="l">
              <a:lnSpc>
                <a:spcPct val="80000"/>
              </a:lnSpc>
              <a:spcBef>
                <a:spcPts val="1200"/>
              </a:spcBef>
              <a:spcAft>
                <a:spcPts val="0"/>
              </a:spcAft>
              <a:buClr>
                <a:srgbClr val="00703C"/>
              </a:buClr>
              <a:buSzPts val="3000"/>
              <a:buFont typeface="Arial"/>
              <a:buChar char="•"/>
            </a:pPr>
            <a:r>
              <a:rPr b="0" i="0" lang="en-US" sz="2400" u="none" cap="none" strike="noStrike">
                <a:solidFill>
                  <a:srgbClr val="00703C"/>
                </a:solidFill>
                <a:latin typeface="Arial"/>
                <a:ea typeface="Arial"/>
                <a:cs typeface="Arial"/>
                <a:sym typeface="Arial"/>
              </a:rPr>
              <a:t>Initiator reviews, updates and forwards the position description for approval in NinerTalent. </a:t>
            </a:r>
            <a:endParaRPr b="0" i="0" sz="1400" u="none" cap="none" strike="noStrike">
              <a:solidFill>
                <a:srgbClr val="000000"/>
              </a:solidFill>
              <a:latin typeface="Arial"/>
              <a:ea typeface="Arial"/>
              <a:cs typeface="Arial"/>
              <a:sym typeface="Arial"/>
            </a:endParaRPr>
          </a:p>
          <a:p>
            <a:pPr indent="-266700" lvl="0" marL="457200" marR="0" rtl="0" algn="l">
              <a:lnSpc>
                <a:spcPct val="80000"/>
              </a:lnSpc>
              <a:spcBef>
                <a:spcPts val="1200"/>
              </a:spcBef>
              <a:spcAft>
                <a:spcPts val="0"/>
              </a:spcAft>
              <a:buClr>
                <a:srgbClr val="00703C"/>
              </a:buClr>
              <a:buSzPts val="3000"/>
              <a:buFont typeface="Arial"/>
              <a:buNone/>
            </a:pPr>
            <a:r>
              <a:t/>
            </a:r>
            <a:endParaRPr b="0" i="0" sz="2400" u="none" cap="none" strike="noStrike">
              <a:solidFill>
                <a:srgbClr val="000000"/>
              </a:solidFill>
              <a:latin typeface="Arial"/>
              <a:ea typeface="Arial"/>
              <a:cs typeface="Arial"/>
              <a:sym typeface="Arial"/>
            </a:endParaRPr>
          </a:p>
          <a:p>
            <a:pPr indent="-457200" lvl="0" marL="457200" marR="0" rtl="0" algn="l">
              <a:lnSpc>
                <a:spcPct val="80000"/>
              </a:lnSpc>
              <a:spcBef>
                <a:spcPts val="1200"/>
              </a:spcBef>
              <a:spcAft>
                <a:spcPts val="0"/>
              </a:spcAft>
              <a:buClr>
                <a:srgbClr val="00703C"/>
              </a:buClr>
              <a:buSzPts val="3000"/>
              <a:buFont typeface="Arial"/>
              <a:buChar char="•"/>
            </a:pPr>
            <a:r>
              <a:rPr b="0" i="0" lang="en-US" sz="2400" u="none" cap="none" strike="noStrike">
                <a:solidFill>
                  <a:srgbClr val="00703C"/>
                </a:solidFill>
                <a:latin typeface="Arial"/>
                <a:ea typeface="Arial"/>
                <a:cs typeface="Arial"/>
                <a:sym typeface="Arial"/>
              </a:rPr>
              <a:t>Position Description is approved in NinerTalent by:</a:t>
            </a:r>
            <a:endParaRPr b="0" i="0" sz="2400" u="none" cap="none" strike="noStrike">
              <a:solidFill>
                <a:srgbClr val="000000"/>
              </a:solidFill>
              <a:latin typeface="Arial"/>
              <a:ea typeface="Arial"/>
              <a:cs typeface="Arial"/>
              <a:sym typeface="Arial"/>
            </a:endParaRPr>
          </a:p>
          <a:p>
            <a:pPr indent="-228600" lvl="2" marL="1143000" marR="0" rtl="0" algn="l">
              <a:lnSpc>
                <a:spcPct val="80000"/>
              </a:lnSpc>
              <a:spcBef>
                <a:spcPts val="1200"/>
              </a:spcBef>
              <a:spcAft>
                <a:spcPts val="0"/>
              </a:spcAft>
              <a:buClr>
                <a:schemeClr val="dk1"/>
              </a:buClr>
              <a:buSzPts val="2600"/>
              <a:buFont typeface="Arial"/>
              <a:buChar char="•"/>
            </a:pPr>
            <a:r>
              <a:rPr b="0" i="0" lang="en-US" sz="1800" u="none" cap="none" strike="noStrike">
                <a:solidFill>
                  <a:schemeClr val="dk1"/>
                </a:solidFill>
                <a:latin typeface="Arial"/>
                <a:ea typeface="Arial"/>
                <a:cs typeface="Arial"/>
                <a:sym typeface="Arial"/>
              </a:rPr>
              <a:t>Department Chair (if not Initiator)</a:t>
            </a:r>
            <a:endParaRPr b="0" i="0" sz="1800" u="none" cap="none" strike="noStrike">
              <a:solidFill>
                <a:srgbClr val="000000"/>
              </a:solidFill>
              <a:latin typeface="Arial"/>
              <a:ea typeface="Arial"/>
              <a:cs typeface="Arial"/>
              <a:sym typeface="Arial"/>
            </a:endParaRPr>
          </a:p>
          <a:p>
            <a:pPr indent="-228600" lvl="2" marL="1143000" marR="0" rtl="0" algn="l">
              <a:lnSpc>
                <a:spcPct val="80000"/>
              </a:lnSpc>
              <a:spcBef>
                <a:spcPts val="1200"/>
              </a:spcBef>
              <a:spcAft>
                <a:spcPts val="0"/>
              </a:spcAft>
              <a:buClr>
                <a:schemeClr val="dk1"/>
              </a:buClr>
              <a:buSzPts val="2600"/>
              <a:buFont typeface="Arial"/>
              <a:buChar char="•"/>
            </a:pPr>
            <a:r>
              <a:rPr b="0" i="0" lang="en-US" sz="1800" u="none" cap="none" strike="noStrike">
                <a:solidFill>
                  <a:schemeClr val="dk1"/>
                </a:solidFill>
                <a:latin typeface="Arial"/>
                <a:ea typeface="Arial"/>
                <a:cs typeface="Arial"/>
                <a:sym typeface="Arial"/>
              </a:rPr>
              <a:t>Dean</a:t>
            </a:r>
            <a:endParaRPr b="0" i="0" sz="1800" u="none" cap="none" strike="noStrike">
              <a:solidFill>
                <a:srgbClr val="000000"/>
              </a:solidFill>
              <a:latin typeface="Arial"/>
              <a:ea typeface="Arial"/>
              <a:cs typeface="Arial"/>
              <a:sym typeface="Arial"/>
            </a:endParaRPr>
          </a:p>
          <a:p>
            <a:pPr indent="-228600" lvl="2" marL="1143000" marR="0" rtl="0" algn="l">
              <a:lnSpc>
                <a:spcPct val="80000"/>
              </a:lnSpc>
              <a:spcBef>
                <a:spcPts val="1200"/>
              </a:spcBef>
              <a:spcAft>
                <a:spcPts val="0"/>
              </a:spcAft>
              <a:buClr>
                <a:schemeClr val="dk1"/>
              </a:buClr>
              <a:buSzPts val="2600"/>
              <a:buFont typeface="Arial"/>
              <a:buChar char="•"/>
            </a:pPr>
            <a:r>
              <a:rPr b="0" i="0" lang="en-US" sz="1800" u="none" cap="none" strike="noStrike">
                <a:solidFill>
                  <a:schemeClr val="dk1"/>
                </a:solidFill>
                <a:latin typeface="Arial"/>
                <a:ea typeface="Arial"/>
                <a:cs typeface="Arial"/>
                <a:sym typeface="Arial"/>
              </a:rPr>
              <a:t>Academic Affairs HR</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5"/>
          <p:cNvSpPr txBox="1"/>
          <p:nvPr>
            <p:ph type="ctrTitle"/>
          </p:nvPr>
        </p:nvSpPr>
        <p:spPr>
          <a:xfrm>
            <a:off x="1143000" y="1699022"/>
            <a:ext cx="6858000" cy="1790775"/>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07" name="Google Shape;207;p5"/>
          <p:cNvSpPr txBox="1"/>
          <p:nvPr/>
        </p:nvSpPr>
        <p:spPr>
          <a:xfrm>
            <a:off x="426128" y="154995"/>
            <a:ext cx="8260672" cy="10394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3C"/>
              </a:buClr>
              <a:buSzPts val="4000"/>
              <a:buFont typeface="Arial"/>
              <a:buNone/>
            </a:pPr>
            <a:r>
              <a:rPr b="1" i="0" lang="en-US" sz="4000" u="none" cap="none" strike="noStrike">
                <a:solidFill>
                  <a:srgbClr val="00703C"/>
                </a:solidFill>
                <a:latin typeface="Arial"/>
                <a:ea typeface="Arial"/>
                <a:cs typeface="Arial"/>
                <a:sym typeface="Arial"/>
              </a:rPr>
              <a:t>Faculty Hiring Checklist</a:t>
            </a:r>
            <a:endParaRPr b="0" i="0" sz="4000" u="none" cap="none" strike="noStrike">
              <a:solidFill>
                <a:srgbClr val="00703C"/>
              </a:solidFill>
              <a:latin typeface="Arial"/>
              <a:ea typeface="Arial"/>
              <a:cs typeface="Arial"/>
              <a:sym typeface="Arial"/>
            </a:endParaRPr>
          </a:p>
        </p:txBody>
      </p:sp>
      <p:pic>
        <p:nvPicPr>
          <p:cNvPr id="208" name="Google Shape;208;p5"/>
          <p:cNvPicPr preferRelativeResize="0"/>
          <p:nvPr/>
        </p:nvPicPr>
        <p:blipFill rotWithShape="1">
          <a:blip r:embed="rId4">
            <a:alphaModFix/>
          </a:blip>
          <a:srcRect b="0" l="0" r="0" t="0"/>
          <a:stretch/>
        </p:blipFill>
        <p:spPr>
          <a:xfrm>
            <a:off x="426128" y="905256"/>
            <a:ext cx="7659109" cy="53085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9"/>
          <p:cNvSpPr txBox="1"/>
          <p:nvPr>
            <p:ph type="ctrTitle"/>
          </p:nvPr>
        </p:nvSpPr>
        <p:spPr>
          <a:xfrm>
            <a:off x="1143000" y="1122363"/>
            <a:ext cx="6858000" cy="2387600"/>
          </a:xfrm>
          <a:prstGeom prst="rect">
            <a:avLst/>
          </a:prstGeom>
          <a:noFill/>
          <a:ln>
            <a:noFill/>
          </a:ln>
        </p:spPr>
        <p:txBody>
          <a:bodyPr anchorCtr="0" anchor="b" bIns="34275" lIns="68550" spcFirstLastPara="1" rIns="68550" wrap="square" tIns="34275">
            <a:normAutofit/>
          </a:bodyPr>
          <a:lstStyle/>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a:p>
            <a:pPr indent="0" lvl="0" marL="0" rtl="0" algn="ctr">
              <a:lnSpc>
                <a:spcPct val="90000"/>
              </a:lnSpc>
              <a:spcBef>
                <a:spcPts val="0"/>
              </a:spcBef>
              <a:spcAft>
                <a:spcPts val="0"/>
              </a:spcAft>
              <a:buClr>
                <a:schemeClr val="dk1"/>
              </a:buClr>
              <a:buSzPts val="6000"/>
              <a:buFont typeface="Calibri"/>
              <a:buNone/>
            </a:pPr>
            <a:r>
              <a:t/>
            </a:r>
            <a:endParaRPr b="1">
              <a:latin typeface="Arial"/>
              <a:ea typeface="Arial"/>
              <a:cs typeface="Arial"/>
              <a:sym typeface="Arial"/>
            </a:endParaRPr>
          </a:p>
        </p:txBody>
      </p:sp>
      <p:sp>
        <p:nvSpPr>
          <p:cNvPr id="214" name="Google Shape;214;p9"/>
          <p:cNvSpPr txBox="1"/>
          <p:nvPr/>
        </p:nvSpPr>
        <p:spPr>
          <a:xfrm>
            <a:off x="0" y="274638"/>
            <a:ext cx="9144000" cy="1143000"/>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rgbClr val="00703C"/>
              </a:buClr>
              <a:buSzPct val="100000"/>
              <a:buFont typeface="Arial"/>
              <a:buNone/>
            </a:pPr>
            <a:r>
              <a:rPr b="1" i="0" lang="en-US" sz="4000" u="none" cap="none" strike="noStrike">
                <a:solidFill>
                  <a:srgbClr val="00703C"/>
                </a:solidFill>
                <a:latin typeface="Arial"/>
                <a:ea typeface="Arial"/>
                <a:cs typeface="Arial"/>
                <a:sym typeface="Arial"/>
              </a:rPr>
              <a:t>Recruit and Hire International Faculty</a:t>
            </a:r>
            <a:endParaRPr b="1" i="0" sz="4000" u="none" cap="none" strike="noStrike">
              <a:solidFill>
                <a:srgbClr val="00703C"/>
              </a:solidFill>
              <a:latin typeface="Arial"/>
              <a:ea typeface="Arial"/>
              <a:cs typeface="Arial"/>
              <a:sym typeface="Arial"/>
            </a:endParaRPr>
          </a:p>
        </p:txBody>
      </p:sp>
      <p:pic>
        <p:nvPicPr>
          <p:cNvPr id="215" name="Google Shape;215;p9"/>
          <p:cNvPicPr preferRelativeResize="0"/>
          <p:nvPr/>
        </p:nvPicPr>
        <p:blipFill rotWithShape="1">
          <a:blip r:embed="rId4">
            <a:alphaModFix/>
          </a:blip>
          <a:srcRect b="0" l="0" r="0" t="0"/>
          <a:stretch/>
        </p:blipFill>
        <p:spPr>
          <a:xfrm>
            <a:off x="1400828" y="1207008"/>
            <a:ext cx="6342343" cy="49011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2014-04-28T15:04:37Z</dcterms:created>
  <dc:creator>Cindy Jones</dc:creator>
</cp:coreProperties>
</file>