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8.xml" ContentType="application/inkml+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67" r:id="rId4"/>
    <p:sldId id="268" r:id="rId5"/>
    <p:sldId id="269" r:id="rId6"/>
    <p:sldId id="271" r:id="rId7"/>
    <p:sldId id="272" r:id="rId8"/>
    <p:sldId id="273" r:id="rId9"/>
    <p:sldId id="274" r:id="rId10"/>
    <p:sldId id="300" r:id="rId11"/>
    <p:sldId id="277" r:id="rId12"/>
    <p:sldId id="275" r:id="rId13"/>
    <p:sldId id="278" r:id="rId14"/>
    <p:sldId id="276" r:id="rId15"/>
    <p:sldId id="280" r:id="rId16"/>
    <p:sldId id="279" r:id="rId17"/>
    <p:sldId id="283" r:id="rId18"/>
    <p:sldId id="282" r:id="rId19"/>
    <p:sldId id="281" r:id="rId20"/>
    <p:sldId id="299" r:id="rId21"/>
    <p:sldId id="286" r:id="rId22"/>
    <p:sldId id="285" r:id="rId23"/>
    <p:sldId id="284" r:id="rId24"/>
    <p:sldId id="287" r:id="rId25"/>
    <p:sldId id="288" r:id="rId26"/>
    <p:sldId id="290" r:id="rId27"/>
    <p:sldId id="289" r:id="rId28"/>
    <p:sldId id="291" r:id="rId29"/>
    <p:sldId id="292" r:id="rId30"/>
    <p:sldId id="293" r:id="rId31"/>
    <p:sldId id="294" r:id="rId32"/>
    <p:sldId id="296" r:id="rId33"/>
    <p:sldId id="297" r:id="rId34"/>
    <p:sldId id="29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DUGrhQFAEq17q3/p2hFY8ARr0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81" autoAdjust="0"/>
  </p:normalViewPr>
  <p:slideViewPr>
    <p:cSldViewPr snapToGrid="0">
      <p:cViewPr varScale="1">
        <p:scale>
          <a:sx n="102" d="100"/>
          <a:sy n="102" d="100"/>
        </p:scale>
        <p:origin x="9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12:58:30.157"/>
    </inkml:context>
    <inkml:brush xml:id="br0">
      <inkml:brushProperty name="width" value="0.1" units="cm"/>
      <inkml:brushProperty name="height" value="0.1" units="cm"/>
      <inkml:brushProperty name="color" value="#FFFFFF"/>
    </inkml:brush>
  </inkml:definitions>
  <inkml:trace contextRef="#ctx0" brushRef="#br0">1 184 24575,'36'3'0,"0"0"0,0 2 0,36 11 0,-33-7 0,1-2 0,50 3 0,644-7 0,-359-6 0,-196 5 0,199-5 0,-138-23 0,24 0 0,-49 10 0,-80 4 0,99-12 0,135-8 0,-244 12 0,66-5 0,63-1 0,-143 12 0,140 0 0,538 15 0,-427-2 0,-355 1 0,1 1 0,-1-1 0,1 1 0,-1 0 0,1 1 0,-1 0 0,0 0 0,0 0 0,0 1 0,0 0 0,6 4 0,-3 0 0,-1 0 0,0 0 0,-1 1 0,0 0 0,0 1 0,9 12 0,43 48 0,-38-46 0,34 48 0,-51-63 0,1 1 0,-2 0 0,1 0 0,-2 0 0,1 0 0,-1 0 0,0 1 0,-1 0 0,0-1 0,0 13 0,-1-16 0,0 0 0,-1 0 0,0 0 0,-1 0 0,1 0 0,-1 0 0,0 0 0,-1 0 0,1 0 0,-6 10 0,6-13 0,-1 0 0,-1-1 0,1 1 0,0-1 0,-1 0 0,1 0 0,-1 0 0,1 0 0,-1 0 0,0-1 0,0 1 0,0-1 0,0 0 0,0 0 0,0 0 0,0 0 0,0 0 0,-1-1 0,1 1 0,0-1 0,-7 0 0,-196 28 0,119-13 0,43-11 0,1-1 0,-56-4 0,60-1 0,-1 2 0,1 1 0,-50 9 0,27 2 0,-102 24 0,72-15 0,-115 12 0,22-5 0,-195 30 0,308-48 0,-470 103 0,135-23 0,-2-12 0,340-65 0,-1-2 0,-100 1 0,147-10 0,1 0 0,-1 1 0,1 2 0,-27 8 0,22-5 0,-54 8 0,-117 7 0,178-20 0,0-1 0,-1 0 0,1-2 0,-1 0 0,0-1 0,1-1 0,0-1 0,-1-1 0,1 0 0,1-2 0,-1 0 0,-28-14 0,-1-2-1365,27 14-5461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13:00:15.868"/>
    </inkml:context>
    <inkml:brush xml:id="br0">
      <inkml:brushProperty name="width" value="0.1" units="cm"/>
      <inkml:brushProperty name="height" value="0.1" units="cm"/>
      <inkml:brushProperty name="color" value="#FFFFFF"/>
    </inkml:brush>
  </inkml:definitions>
  <inkml:trace contextRef="#ctx0" brushRef="#br0">5 0 24575,'-4'0'0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13:00:23.046"/>
    </inkml:context>
    <inkml:brush xml:id="br0">
      <inkml:brushProperty name="width" value="0.1" units="cm"/>
      <inkml:brushProperty name="height" value="0.1" units="cm"/>
      <inkml:brushProperty name="color" value="#FFFFFF"/>
    </inkml:brush>
  </inkml:definitions>
  <inkml:trace contextRef="#ctx0" brushRef="#br0">5 0 24575,'-5'0'0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9:08:42.859"/>
    </inkml:context>
    <inkml:brush xml:id="br0">
      <inkml:brushProperty name="width" value="0.035" units="cm"/>
      <inkml:brushProperty name="height" value="0.035" units="cm"/>
      <inkml:brushProperty name="color" value="#FFFFFF"/>
    </inkml:brush>
  </inkml:definitions>
  <inkml:trace contextRef="#ctx0" brushRef="#br0">189 301 24575,'128'-2'0,"138"5"0,-259-2 0,0 0 0,1 1 0,-1 0 0,0 1 0,0-1 0,-1 1 0,1 1 0,0-1 0,-1 1 0,0 0 0,0 1 0,0-1 0,-1 1 0,1 0 0,7 11 0,-7-9 0,-1 0 0,0 0 0,0 1 0,-1-1 0,0 1 0,0 0 0,-1 1 0,0-1 0,0 0 0,-1 1 0,0 0 0,0 15 0,-1-16 0,-1 1 0,-1-1 0,0 1 0,0-1 0,-1 1 0,0-1 0,0 0 0,-1 1 0,0-2 0,-1 1 0,1 0 0,-1 0 0,-1-1 0,0 0 0,0 0 0,0 0 0,-1-1 0,0 0 0,0 0 0,0 0 0,-1-1 0,0 0 0,0 0 0,0 0 0,-1-1 0,1 0 0,-13 3 0,7-2 0,0-1 0,-1 0 0,0-1 0,0 0 0,0-2 0,-16 1 0,-92-5 0,38-1 0,69 3 0,-1-1 0,0 0 0,1-1 0,0-1 0,0-1 0,0 0 0,0 0 0,1-2 0,0 0 0,0 0 0,1-2 0,-1 1 0,2-2 0,0 1 0,0-2 0,0 0 0,2 0 0,-1-1 0,-13-20 0,23 31 0,1 0 0,-1 0 0,0 0 0,0 0 0,1-1 0,-1 1 0,1 0 0,-1 0 0,1-1 0,-1 1 0,1 0 0,0-1 0,-1 1 0,1 0 0,0-1 0,0 1 0,0 0 0,0-1 0,0 1 0,1 0 0,-1-1 0,0 1 0,1 0 0,-1-1 0,1 1 0,-1 0 0,1 0 0,-1-1 0,1 1 0,0 0 0,0 0 0,-1 0 0,1 0 0,0 0 0,0 0 0,0 0 0,0 0 0,0 1 0,1-1 0,-1 0 0,0 0 0,0 1 0,0-1 0,1 1 0,0-1 0,9-3 0,0 1 0,1 0 0,-1 0 0,17-1 0,-11 2 0,36-8 0,-21 3 0,-1 1 0,1 1 0,50 1 0,-75 4 0,1 0 0,-1 1 0,0 0 0,1 0 0,-1 0 0,0 1 0,0 0 0,0 1 0,0 0 0,0 0 0,0 0 0,-1 1 0,0 0 0,1 0 0,-1 1 0,-1-1 0,1 1 0,-1 1 0,0-1 0,7 11 0,-11-16 0,0 1 0,0 0 0,0 0 0,0 0 0,0 0 0,-1 0 0,1 0 0,-1 1 0,1-1 0,0 0 0,-1 0 0,0 0 0,1 1 0,-1-1 0,0 0 0,0 0 0,1 1 0,-1-1 0,0 0 0,0 0 0,-1 1 0,1-1 0,0 0 0,0 0 0,0 1 0,-1-1 0,1 0 0,-1 0 0,1 1 0,-1-1 0,1 0 0,-1 0 0,0 0 0,0 0 0,1 0 0,-1 0 0,0 0 0,0 0 0,0 0 0,0-1 0,0 1 0,0 0 0,0-1 0,0 1 0,-1 0 0,1-1 0,0 0 0,0 1 0,-2 0 0,1-1 0,-1 1 0,1-1 0,-1 0 0,1 0 0,-1 0 0,1 0 0,-1 0 0,1-1 0,0 1 0,-1-1 0,1 1 0,-1-1 0,1 0 0,0 0 0,-1 0 0,1 0 0,0 0 0,0-1 0,0 1 0,0-1 0,0 1 0,0-1 0,1 0 0,-1 1 0,0-1 0,-1-3 0,-1-3 0,1 0 0,0 0 0,1-1 0,0 1 0,0-1 0,0 1 0,1-1 0,1 1 0,-1-1 0,1 0 0,1 0 0,0 1 0,0-1 0,5-16 0,-5 23 0,0 1 0,0-1 0,0 0 0,0 1 0,0-1 0,0 1 0,1-1 0,-1 1 0,0 0 0,1 0 0,0 0 0,-1-1 0,1 1 0,0 1 0,-1-1 0,1 0 0,0 0 0,0 1 0,0-1 0,-1 1 0,1-1 0,0 1 0,0 0 0,0 0 0,0 0 0,0 0 0,0 0 0,0 0 0,0 0 0,0 1 0,2 0 0,3 1 0,0-1 0,-1 2 0,1-1 0,0 1 0,-1 0 0,0 0 0,8 5 0,-1 9 0,-13-16 0,1 0 0,-1 0 0,0-1 0,1 1 0,-1 0 0,1 0 0,-1-1 0,1 1 0,-1 0 0,1-1 0,0 1 0,-1-1 0,1 1 0,0-1 0,-1 1 0,1-1 0,0 1 0,0-1 0,0 0 0,-1 1 0,1-1 0,0 0 0,0 0 0,0 1 0,0-1 0,-1 0 0,1 0 0,0 0 0,0 0 0,0 0 0,0 0 0,0-1 0,2 1 0,-1 1 0,1-1 0,-1 0 0,0 1 0,1 0 0,-1-1 0,0 1 0,0 0 0,0 0 0,1 0 0,-1 1 0,0-1 0,0 0 0,-1 1 0,1-1 0,0 1 0,0 0 0,-1-1 0,1 1 0,-1 0 0,1 0 0,-1 0 0,0 0 0,0 0 0,0 1 0,0-1 0,0 0 0,0 3 0,2 8 0,0 0 0,-1 0 0,-1 1 0,0 14 0,2 8 0,5 23 0,2 0 0,34 102 0,-44-161 0,0 0 0,0 0 0,0 0 0,0 0 0,0 0 0,0 0 0,0 0 0,0-1 0,0 1 0,0 0 0,0 0 0,0 0 0,0 0 0,0 0 0,0 0 0,0 0 0,0 0 0,0 0 0,0 0 0,0 0 0,1-1 0,-1 1 0,0 0 0,0 0 0,0 0 0,0 0 0,0 0 0,0 0 0,0 0 0,0 0 0,0 0 0,1 0 0,-1 0 0,0 0 0,0 0 0,0 0 0,0 0 0,0 0 0,0 0 0,0 0 0,0 0 0,1 0 0,-1 0 0,0 0 0,0 0 0,0 0 0,0 0 0,0 0 0,0 0 0,0 0 0,0 1 0,0-1 0,0 0 0,1 0 0,2-20 0,1-30 0,-3-46-67,-1-314-7907,-8 238 7348,-4 71 626,9 94-45,1 9-4,-1 19 320,-1 30 4427,4-3-3434,-2 1 0,-10 58 0,5-65-1264,6-31 0,0 1 0,-1-1 0,0 0 0,-1 0 0,0 0 0,-1 0 0,0-1 0,0 1 0,-1-1 0,-1 0 0,0 0 0,0-1 0,-12 14 0,16-22 0,1 1 0,-1-1 0,1 0 0,-1 1 0,1-1 0,0 1 0,-1-1 0,1 1 0,0-1 0,0 1 0,0 0 0,0 0 0,1 0 0,-1-1 0,0 1 0,1 0 0,-1 0 0,1 0 0,0 0 0,0 0 0,-1 0 0,1 0 0,0 0 0,1 0 0,-1 0 0,0 0 0,1 0 0,-1 0 0,2 3 0,0 8 0,-8-10 0,5-4 0,1 1 0,-1-1 0,0 1 0,0-1 0,0 1 0,0-1 0,1 0 0,-1 1 0,0-1 0,1 0 0,-1 1 0,0-1 0,1 0 0,-1 0 0,1 0 0,-1 0 0,1 0 0,0 0 0,-1 0 0,1 1 0,0-1 0,-1-2 0,1-14 0,3 14 0,-4 7 0,-12-1 0,-11-12 0,23 8 0,1 1 0,0 0 0,-1 0 0,1 0 0,0 0 0,-1 0 0,1-1 0,0 1 0,-1 0 0,1 0 0,0 0 0,0-1 0,-1 1 0,1 0 0,0 0 0,0-1 0,0 1 0,-1 0 0,1-1 0,0 1 0,0 0 0,0-1 0,0 1 0,0 0 0,0-1 0,-1 1 0,1 0 0,0-1 0,0 1 0,0 0 0,0-1 0,0 1 0,0 0 0,0-1 0,1 1 0,-1 0 0,0-1 0,0 1 0,0 0 0,0-1 0,0 1 0,0 0 0,1-1 0,-1 1 0,0 0 0,0 0 0,0-1 0,1 1 0,-1 0 0,0 0 0,1-1 0,-1 1 0,0 0 0,0 0 0,1 0 0,-1-1 0,0 1 0,1 0 0,-1 0 0,0 0 0,1 0 0,-1 0 0,0 0 0,1 0 0,-1 0 0,0 0 0,1 0 0,1-1 0,1 0 0,-1 0 0,0-1 0,0 1 0,0 0 0,0-1 0,0 1 0,0-1 0,0 0 0,-1 0 0,3-2 0,-3 2 0,1 0 0,-1 1 0,0-1 0,1 0 0,0 1 0,-1 0 0,1-1 0,0 1 0,0 0 0,0 0 0,0 0 0,-1 0 0,2 0 0,-1 0 0,0 1 0,0-1 0,3 0 0,-1 1 0,1 0 0,0 0 0,-1 1 0,1-1 0,-1 1 0,0 0 0,7 3 0,-9-4 0,-1 1 0,1-1 0,-1 1 0,0-1 0,1 1 0,-1 0 0,1-1 0,-1 1 0,0 0 0,0 0 0,0 0 0,1 0 0,-1 0 0,0 0 0,0 1 0,0-1 0,-1 0 0,1 0 0,0 1 0,0-1 0,-1 1 0,1-1 0,-1 0 0,1 1 0,0 1 0,-21 37 0,17-20 0,1 0 0,1 28 0,1-30 0,0 0 0,-1-1 0,-7 31 0,8-45 0,-1 0 0,0 0 0,0 0 0,-1 0 0,1 0 0,-1 0 0,1-1 0,-1 1 0,0-1 0,0 1 0,0-1 0,0 0 0,0 1 0,-1-1 0,1 0 0,0-1 0,-1 1 0,-3 2 0,1-2 0,0 0 0,0-1 0,0 1 0,0-1 0,0 0 0,-1-1 0,1 1 0,0-1 0,-10 0 0,-5-3 0,1 0 0,-1-1 0,1-1 0,-27-11 0,18 5 0,0 0 0,1-2 0,-29-18 0,50 27 0,1 1 0,-1-1 0,1 1 0,0-1 0,0-1 0,0 1 0,1-1 0,0 0 0,0 0 0,0 0 0,0-1 0,1 1 0,0-1 0,0 0 0,0 0 0,1 0 0,0 0 0,0 0 0,0 0 0,-1-13 0,3 18 0,0 0 0,-1 0 0,1 0 0,0-1 0,0 1 0,0 0 0,0 0 0,0 0 0,0 0 0,0 0 0,1 0 0,-1 0 0,0 0 0,1 0 0,-1 0 0,0 0 0,1 0 0,-1 0 0,1 0 0,0 0 0,-1 0 0,1 1 0,0-1 0,-1 0 0,1 0 0,0 1 0,0-1 0,0 0 0,0 1 0,0-1 0,0 1 0,-1-1 0,1 1 0,0-1 0,0 1 0,1 0 0,-1-1 0,0 1 0,0 0 0,0 0 0,0 0 0,0 0 0,0 0 0,0 0 0,0 0 0,0 0 0,0 1 0,0-1 0,0 0 0,0 1 0,0-1 0,0 0 0,0 1 0,0-1 0,2 2 0,1 0 0,1 1 0,-1-1 0,0 1 0,1 0 0,-1 1 0,-1-1 0,1 1 0,0-1 0,-1 1 0,6 8 0,4 29 0,-13-39 0,0-1 0,1 0 0,-1 0 0,0 1 0,0-1 0,0 0 0,0 0 0,0 1 0,0-1 0,0 0 0,0 0 0,-1 1 0,1-1 0,0 0 0,-1 0 0,1 0 0,-1 1 0,1-1 0,-1 0 0,0 0 0,1 0 0,-1 0 0,0 0 0,0 0 0,0 0 0,0 0 0,0-1 0,0 1 0,0 0 0,0 0 0,-1 0 0,1-1 0,0 0 0,0 0 0,0 0 0,0 0 0,0 0 0,0 0 0,0-1 0,1 1 0,-1 0 0,0-1 0,0 1 0,0 0 0,0-1 0,1 1 0,-1-1 0,0 1 0,1-1 0,-1 1 0,0-1 0,1 0 0,-1 1 0,0-1 0,1 0 0,-1 0 0,1 1 0,-1-1 0,1 0 0,0 0 0,-1 0 0,1 1 0,0-1 0,0 0 0,-1 0 0,1 0 0,0 0 0,0 0 0,0 0 0,0 0 0,0 1 0,0-1 0,1-2 0,-2 0 0,1 0 0,0 0 0,0 0 0,0 0 0,1 0 0,-1-1 0,1 1 0,-1 0 0,1 0 0,0 0 0,3-4 0,-2 4 0,0 1 0,0 0 0,1 0 0,-1 0 0,0 0 0,1 0 0,0 0 0,-1 1 0,1 0 0,0-1 0,0 1 0,0 0 0,0 0 0,0 0 0,0 1 0,0-1 0,0 1 0,0 0 0,1 0 0,-1 0 0,0 0 0,0 0 0,0 1 0,0-1 0,0 1 0,4 1 0,3 2 0,0 0 0,0 0 0,0 1 0,-1 0 0,0 1 0,10 7 0,4-9 0,5 0 0,-27 1 0,-17 3 0,3-4 0,0 0 0,-1-1 0,1-1 0,-17 1 0,24-2 0,1 0 0,-1-1 0,1 0 0,-1-1 0,1 1 0,-1-1 0,1 0 0,0 0 0,-1-1 0,1 1 0,0-1 0,0 0 0,-6-4 0,11 6 0,-1-1 0,1 1 0,-1 0 0,1 0 0,-1-1 0,1 1 0,-1-1 0,1 1 0,-1-1 0,1 1 0,-1 0 0,1-1 0,0 1 0,-1-1 0,1 0 0,0 1 0,0-1 0,-1 1 0,1-1 0,0 1 0,0-1 0,0 0 0,0 1 0,0-1 0,0 1 0,0-1 0,0 0 0,0 1 0,0-1 0,0 0 0,16-10 0,28 3 0,-44 8 0,142-1 0,-140 1 0,-1 0 0,0-1 0,1 1 0,-1 0 0,0-1 0,1 1 0,-1-1 0,0 1 0,1-1 0,-1 0 0,0 1 0,0-1 0,0 0 0,0 0 0,0 0 0,0 0 0,0 0 0,0 0 0,0 0 0,0 0 0,0-2 0,-3-5 0,-14 13 0,12-3 0,-6 3 0,-1 1 0,1-1 0,-1-1 0,-1 0 0,1 0 0,-15 2 0,23-6 0,0 0 0,1 0 0,-1 0 0,0 0 0,1-1 0,-1 1 0,0-1 0,1 0 0,-1 1 0,1-1 0,-1 0 0,1 0 0,-1-1 0,1 1 0,0-1 0,0 1 0,0-1 0,-1 1 0,2-1 0,-1 0 0,0 0 0,0 0 0,0 0 0,1-1 0,-1 1 0,1 0 0,0-1 0,0 1 0,0-1 0,0 1 0,0-1 0,0 1 0,0-5 0,0 4 0,0-1 0,1 0 0,-1 0 0,1 0 0,-1 0 0,1 1 0,1-1 0,-1 0 0,0 0 0,1 0 0,0 0 0,0 1 0,0-1 0,0 0 0,1 1 0,1-4 0,-2 5 0,0 1 0,0-1 0,0 1 0,0 0 0,0-1 0,1 1 0,-1 0 0,0 0 0,1 0 0,-1 0 0,1 0 0,-1 0 0,1 0 0,0 0 0,-1 1 0,1-1 0,0 1 0,-1-1 0,1 1 0,0 0 0,0 0 0,-1-1 0,1 1 0,0 0 0,0 1 0,-1-1 0,1 0 0,0 0 0,0 1 0,-1-1 0,1 1 0,0-1 0,-1 1 0,1 0 0,-1 0 0,3 1 0,-1 0 0,10 3 0,-13-15 0,-2-4 0,1 12 0,1-1 0,0 0 0,-1 1 0,1-1 0,0 0 0,0 1 0,1-1 0,-1 0 0,1 1 0,-1-1 0,1 0 0,0 1 0,0-1 0,0 1 0,0-1 0,0 1 0,1 0 0,-1-1 0,1 1 0,-1 0 0,1 0 0,0 0 0,0 0 0,4-3 0,-4 4 0,1 0 0,-1 1 0,0-1 0,1 1 0,-1-1 0,1 1 0,-1 0 0,0 0 0,1 0 0,-1 0 0,1 0 0,-1 1 0,1-1 0,-1 1 0,0 0 0,1-1 0,-1 1 0,0 0 0,0 0 0,0 0 0,0 1 0,0-1 0,0 1 0,0-1 0,0 1 0,0-1 0,0 1 0,1 2 0,5 4 0,0 1 0,-1 0 0,0 0 0,-1 1 0,7 12 0,-11-18 0,0-1 0,0 1 0,-1-1 0,1 1 0,-1 0 0,0-1 0,0 1 0,0 0 0,0 0 0,-1 0 0,0 0 0,0 0 0,0 0 0,0 0 0,0 0 0,-1 0 0,0 0 0,-2 6 0,3-9 0,-1 0 0,1 0 0,-1 0 0,0 0 0,1 0 0,-1-1 0,0 1 0,0 0 0,0 0 0,0-1 0,0 1 0,0 0 0,0-1 0,0 1 0,0-1 0,0 1 0,0-1 0,0 1 0,0-1 0,0 0 0,0 0 0,0 1 0,0-1 0,-2 0 0,-33-9 0,-27-28 0,40 21 0,0-2 0,1 0 0,1-1 0,1-1 0,0-1 0,2-1 0,1 0 0,-22-37 0,37 56 0,0-1 0,1 1 0,0-1 0,0 1 0,0-1 0,0 0 0,1 1 0,-1-1 0,1 0 0,0 1 0,0-6 0,0 8 0,0 0 0,0 1 0,1-1 0,-1 1 0,0-1 0,0 1 0,0-1 0,0 1 0,1-1 0,-1 1 0,0-1 0,1 1 0,-1-1 0,0 1 0,1 0 0,-1-1 0,0 1 0,1 0 0,-1-1 0,1 1 0,-1 0 0,1-1 0,-1 1 0,1 0 0,-1 0 0,1-1 0,-1 1 0,1 0 0,1 0 0,0 0 0,-1 1 0,1-1 0,0 0 0,-1 1 0,1-1 0,-1 1 0,1 0 0,-1 0 0,1-1 0,-1 1 0,1 0 0,-1 0 0,2 2 0,27 24 0,-2 2 0,-1 0 0,-1 2 0,22 35 0,-39-52 0,0 1 0,-2-1 0,11 28 0,-12-39 0,23 12 0,-29-15 0,1 0 0,-1 1 0,1-1 0,-1 0 0,1 0 0,-1 0 0,0 1 0,1-1 0,-1 0 0,0 0 0,1 1 0,-1-1 0,0 0 0,1 1 0,-1-1 0,0 1 0,1-1 0,-1 0 0,0 1 0,0-1 0,0 1 0,1-1 0,-1 1 0,0-1 0,0 0 0,0 1 0,0-1 0,0 1 0,0-1 0,0 1 0,0-1 0,0 1 0,0-1 0,0 1 0,0-1 0,0 1 0,0-1 0,-1 0 0,1 1 0,0-1 0,0 1 0,0-1 0,-1 1 0,1-1 0,0 0 0,0 1 0,-1-1 0,1 0 0,0 1 0,-1-1 0,1 0 0,-1 1 0,0-1 0,1 0 0,0 0 0,-1 0 0,1-1 0,0 1 0,-1 0 0,1-1 0,0 1 0,-1 0 0,1-1 0,0 1 0,0 0 0,0-1 0,-1 1 0,1-1 0,0 1 0,0 0 0,0-1 0,0 1 0,0-1 0,0 1 0,-1 0 0,1-1 0,0 1 0,0-1 0,0 1 0,1-1 0,-1 1 0,0 0 0,0-1 0,0 1 0,0-1 0,0 1 0,0 0 0,1-1 0,-1 0 0,6-20 0,-5 20 0,0 1 0,0-1 0,0 1 0,0-1 0,0 1 0,0 0 0,0-1 0,0 1 0,0 0 0,0 0 0,0 0 0,0-1 0,0 1 0,0 0 0,0 1 0,0-1 0,0 0 0,0 0 0,0 0 0,0 0 0,0 1 0,0-1 0,0 1 0,0-1 0,0 1 0,0-1 0,0 1 0,0-1 0,-1 1 0,1 0 0,0-1 0,0 1 0,-1 0 0,1 0 0,0-1 0,-1 1 0,1 0 0,-1 0 0,1 0 0,-1 0 0,1 2 0,3 2 0,-1 1 0,0-1 0,-1 1 0,1 0 0,2 11 0,-2-2 0,0 1 0,-2 0 0,0 0 0,0-1 0,-2 1 0,0 0 0,-4 21 0,5-37 0,0 1 0,0-1 0,0 1 0,0-1 0,0 1 0,0-1 0,0 0 0,0 1 0,0-1 0,0 1 0,0-1 0,0 1 0,0-1 0,0 1 0,0-1 0,0 0 0,-1 1 0,1-1 0,0 1 0,0-1 0,-1 0 0,1 1 0,0-1 0,0 0 0,-1 1 0,1-1 0,0 0 0,-1 1 0,1-1 0,-1 0 0,1 0 0,0 0 0,-1 1 0,1-1 0,-1 0 0,1 0 0,0 0 0,-1 0 0,1 0 0,-1 0 0,0 1 0,-6-22 0,0-31 0,7 37 0,1 0 0,1-1 0,0 1 0,1 0 0,1 0 0,0 1 0,11-27 0,-10 34 0,-3 9 0,-6 18 0,4-18 0,0 0 0,-1 0 0,1 0 0,-1 0 0,1-1 0,-1 1 0,0 0 0,1 0 0,-1-1 0,0 1 0,0 0 0,-1-1 0,1 1 0,0-1 0,0 1 0,-1-1 0,1 0 0,-1 0 0,1 0 0,-1 1 0,1-1 0,-3 0 0,3-1 0,1-1 0,0 0 0,-1 0 0,1 1 0,-1-1 0,1 0 0,0 0 0,0 0 0,-1 1 0,1-1 0,0 0 0,0 0 0,0 0 0,0 0 0,0 0 0,0 0 0,0 1 0,0-1 0,1 0 0,-1 0 0,0 0 0,0 0 0,1 1 0,-1-1 0,1 0 0,-1 0 0,0 0 0,1 1 0,0-2 0,-1 2 0,0-1 0,1 1 0,-1-1 0,0 1 0,0-1 0,1 1 0,-1-1 0,0 1 0,1-1 0,-1 1 0,1 0 0,-1-1 0,0 1 0,1 0 0,-1-1 0,1 1 0,-1 0 0,1-1 0,-1 1 0,1 0 0,-1 0 0,1 0 0,-1-1 0,1 1 0,-1 0 0,1 0 0,0 0 0,-1 0 0,1 0 0,-1 0 0,1 0 0,-1 0 0,1 0 0,-1 1 0,1-1 0,0 0 0,-1 0 0,1 0 0,-1 0 0,1 1 0,-1-1 0,1 0 0,-1 1 0,0-1 0,1 0 0,-1 1 0,1-1 0,-1 1 0,0-1 0,1 0 0,-1 1 0,0-1 0,1 1 0,-1-1 0,0 1 0,0-1 0,1 2 0,0-1 0,0 1 0,0-1 0,-1 1 0,1-1 0,0 1 0,-1 0 0,1-1 0,-1 1 0,1 0 0,-1-1 0,0 1 0,1 0 0,-1 0 0,0-1 0,0 1 0,-1 0 0,1 2 0,-5-6 0,-1-20 0,6 20 0,-3-52 0,3 53 0,0-1 0,0 0 0,0 1 0,0-1 0,0 0 0,0 1 0,1-1 0,-1 0 0,1 1 0,-1-1 0,1 1 0,-1-1 0,1 1 0,0-1 0,0 1 0,0-1 0,0 1 0,0 0 0,0-1 0,0 1 0,1 0 0,-1 0 0,0 0 0,0 0 0,1 0 0,-1 0 0,1 0 0,1 0 0,-2 1 0,0 0 0,0 0 0,0 1 0,0-1 0,0 0 0,0 0 0,0 1 0,-1-1 0,1 1 0,0-1 0,0 1 0,0-1 0,0 1 0,-1-1 0,1 1 0,0 0 0,-1-1 0,1 1 0,0 0 0,-1 0 0,1 0 0,-1-1 0,1 1 0,-1 0 0,1 0 0,-1 0 0,0 0 0,0 0 0,1 0 0,-1 0 0,0 0 0,0 1 0,5 34 0,-6-29 0,0 0 0,0-1 0,-1 1 0,0-1 0,0 0 0,-1 1 0,0-1 0,0 0 0,0 0 0,-1-1 0,-7 10 0,9-12 0,0-1 0,0 0 0,0 0 0,0 0 0,0 0 0,-1-1 0,1 1 0,-1 0 0,1-1 0,-1 0 0,1 0 0,-1 0 0,-3 1 0,4-1 0,0-1 0,1 0 0,-1 0 0,0 0 0,1-1 0,-1 1 0,0 0 0,0-1 0,1 1 0,-1-1 0,1 1 0,-1-1 0,0 0 0,1 1 0,-1-1 0,1 0 0,0 0 0,-1 0 0,1 0 0,0-1 0,-1 1 0,1 0 0,-2-3 0,1 0 0,-1-1 0,1 1 0,0-1 0,0 0 0,1 1 0,0-1 0,-2-5 0,-2-8 0,5 18 0,0 0 0,0 0 0,0 0 0,0 0 0,-1-1 0,1 1 0,0 0 0,0 0 0,0 0 0,0 0 0,0 0 0,0 0 0,-1 0 0,1 0 0,0-1 0,0 1 0,0 0 0,0 0 0,0 0 0,-1 0 0,1 0 0,0 0 0,0 0 0,0 0 0,0 0 0,-1 0 0,1 0 0,0 0 0,0 0 0,0 0 0,0 0 0,0 0 0,-1 0 0,1 1 0,0-1 0,0 0 0,0 0 0,0 0 0,0 0 0,-1 0 0,1 0 0,0 0 0,0 0 0,0 0 0,0 1 0,0-1 0,0 0 0,0 0 0,0 0 0,-1 0 0,1 0 0,0 1 0,0-1 0,0 0 0,0 0 0,0 0 0,0 0 0,0 1 0,0-1 0,0 0 0,0 0 0,0 0 0,0 0 0,0 0 0,0 1 0,0-1 0,0 0 0,-2 4 0,0-1 0,0 1 0,0-1 0,-1 0 0,0 0 0,1 0 0,-1 0 0,0 0 0,-1 0 0,1-1 0,0 0 0,-1 1 0,1-1 0,-1-1 0,0 1 0,0 0 0,0-1 0,0 0 0,1 0 0,-2 0 0,1 0 0,0-1 0,0 1 0,0-1 0,0 0 0,0-1 0,0 1 0,0-1 0,0 1 0,0-1 0,0 0 0,0-1 0,0 1 0,0-1 0,0 0 0,1 0 0,-1 0 0,1 0 0,-1 0 0,1-1 0,0 0 0,0 1 0,0-1 0,0 0 0,1-1 0,-1 1 0,1 0 0,0-1 0,0 1 0,0-1 0,0 0 0,1 0 0,-1 0 0,0-3 0,2 4 0,-1 0 0,1-1 0,-1 1 0,1 0 0,0 0 0,1 0 0,-1 0 0,0 0 0,1 0 0,-1 0 0,1 0 0,0 0 0,0 1 0,0-1 0,1 0 0,-1 0 0,1 1 0,-1-1 0,1 1 0,0-1 0,0 1 0,0 0 0,0 0 0,1-1 0,-1 2 0,0-1 0,1 0 0,-1 0 0,1 1 0,0-1 0,0 1 0,4-2 0,-1 1 0,1 1 0,-1-1 0,1 1 0,-1 0 0,1 0 0,0 1 0,-1 0 0,1 0 0,0 0 0,-1 1 0,1 0 0,-1 1 0,1-1 0,9 5 0,-11-4 0,-1 1 0,0 0 0,0 0 0,0 1 0,-1-1 0,1 1 0,-1 0 0,0 0 0,0 0 0,0 0 0,0 0 0,-1 1 0,1-1 0,-1 1 0,-1 0 0,3 8 0,-2-9 0,-1 0 0,0-1 0,0 1 0,0 0 0,-1 1 0,1-1 0,-1 0 0,0 0 0,0 0 0,0 0 0,-1 0 0,1 0 0,-1 0 0,0 0 0,0 0 0,-1 0 0,1 0 0,-1-1 0,0 1 0,-4 6 0,6-9 0,-1-1 0,1 1 0,0-1 0,-1 1 0,1-1 0,-1 1 0,1-1 0,-1 1 0,1-1 0,-1 0 0,1 1 0,-1-1 0,0 0 0,1 1 0,-1-1 0,1 0 0,-1 0 0,0 1 0,1-1 0,-1 0 0,0 0 0,1 0 0,-1 0 0,0 0 0,1 0 0,-1 0 0,0 0 0,1 0 0,-1 0 0,0 0 0,1-1 0,-1 1 0,1 0 0,-1 0 0,-1-1 0,1-1 0,-1 0 0,1 1 0,0-1 0,-1 0 0,1 0 0,0 0 0,0 0 0,1 0 0,-1 0 0,0 0 0,0-3 0,-8-55 0,9 51 0,-1-6 0,0-1 0,2 0 0,2-20 0,-3 33 0,1 0 0,0 0 0,0 0 0,0 0 0,0 0 0,0 1 0,1-1 0,-1 0 0,1 0 0,2-2 0,-3 4 0,0 0 0,0 0 0,0 0 0,0 0 0,0 1 0,0-1 0,0 0 0,0 1 0,1-1 0,-1 1 0,0-1 0,1 1 0,-1-1 0,0 1 0,1 0 0,-1 0 0,0 0 0,1 0 0,-1 0 0,0 0 0,1 0 0,-1 0 0,2 1 0,0 0 0,-1 1 0,1-1 0,-1 1 0,0-1 0,0 1 0,0 0 0,0 0 0,0 0 0,0 0 0,-1 0 0,1 0 0,0 1 0,-1-1 0,0 0 0,0 1 0,0 0 0,0-1 0,0 1 0,0-1 0,0 1 0,-1 0 0,0-1 0,1 1 0,-1 5 0,0-5 0,1-1 0,-1 1 0,0 0 0,0-1 0,0 1 0,0-1 0,0 1 0,0 0 0,-1-1 0,0 1 0,1-1 0,-1 1 0,0-1 0,0 1 0,0-1 0,0 0 0,-1 1 0,1-1 0,-1 0 0,1 0 0,-1 0 0,0 0 0,0 0 0,0-1 0,0 1 0,-2 2 0,-1-4 0,1 1 0,0-1 0,0 0 0,0 0 0,0-1 0,0 1 0,0-1 0,0 0 0,0 0 0,0 0 0,0 0 0,0-1 0,0 1 0,1-1 0,-1 0 0,1 0 0,-1-1 0,1 1 0,0-1 0,0 0 0,0 1 0,-5-7 0,-2-2 0,1 1 0,0-2 0,1 1 0,0-1 0,-10-20 0,7 7 0,1-1 0,2 0 0,0 0 0,2-1 0,1 0 0,1 0 0,-1-29 0,5 54 0,0 0 0,0 0 0,0 0 0,0 0 0,0 0 0,0 0 0,1 0 0,-1 0 0,1 1 0,-1-1 0,1 0 0,0 0 0,0 0 0,0 1 0,0-1 0,0 0 0,0 1 0,0-1 0,0 1 0,1-1 0,-1 1 0,1-1 0,-1 1 0,3-1 0,-2 1 0,1 0 0,0 1 0,-1-1 0,1 1 0,0-1 0,0 1 0,-1 0 0,1 0 0,0 1 0,-1-1 0,1 0 0,0 1 0,0 0 0,-1-1 0,4 3 0,9 3 0,0 2 0,0-1 0,0 2 0,22 18 0,270 242 0,-303-266 0,5 5 0,-1 0 0,0 1 0,0-1 0,0 1 0,-1 1 0,0 0 0,-1 0 0,0 0 0,-1 0 0,5 13 0,-10-21 0,0 0 0,1-1 0,-1 1 0,0 0 0,0 0 0,0-1 0,0 1 0,-1 0 0,1-1 0,0 1 0,-1 0 0,1-1 0,-1 1 0,0-1 0,1 1 0,-1-1 0,0 1 0,0-1 0,0 1 0,0-1 0,0 0 0,0 0 0,0 1 0,-1-1 0,1 0 0,0 0 0,-1 0 0,1 0 0,-1 0 0,1-1 0,-1 1 0,1 0 0,-1-1 0,0 1 0,1-1 0,-1 1 0,0-1 0,1 0 0,-1 0 0,-2 0 0,-11 2 0,0-1 0,0 0 0,-23-2 0,29 0 0,5 1 0,0 0 0,0 0 0,-1 0 0,1-1 0,0 0 0,0 0 0,0 0 0,0 0 0,0-1 0,0 1 0,0-1 0,0 0 0,1 0 0,-1-1 0,0 1 0,-3-4 0,4 2 0,0 0 0,1 0 0,0 0 0,0-1 0,0 1 0,0-1 0,0 1 0,1-1 0,0 1 0,0-1 0,0 0 0,1 0 0,-1-8 0,1 5 0,-1 1 0,1 9 0,-1 2 0,1 0 0,-1-1 0,0 1 0,0-1 0,0 1 0,0-1 0,-3 7 0,2-8-114,0 0 1,1 0-1,-1 0 0,0 0 0,0 0 1,-1 0-1,1 0 0,0-1 0,0 1 1,-1-1-1,-4 2 0,-6 1-6712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9:08:51.0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9:08:59.276"/>
    </inkml:context>
    <inkml:brush xml:id="br0">
      <inkml:brushProperty name="width" value="0.1" units="cm"/>
      <inkml:brushProperty name="height" value="0.1" units="cm"/>
      <inkml:brushProperty name="color" value="#FFFFFF"/>
    </inkml:brush>
  </inkml:definitions>
  <inkml:trace contextRef="#ctx0" brushRef="#br0">291 288 24575,'0'-1'0,"0"1"0,0 0 0,0-1 0,0 1 0,0-1 0,0 1 0,0 0 0,0-1 0,0 1 0,0-1 0,0 1 0,0-1 0,0 1 0,0 0 0,1-1 0,-1 1 0,0 0 0,0-1 0,1 1 0,-1 0 0,0-1 0,0 1 0,1 0 0,-1-1 0,0 1 0,1 0 0,-1 0 0,0-1 0,1 1 0,-1 0 0,0 0 0,1 0 0,-1-1 0,1 1 0,-1 0 0,0 0 0,1 0 0,-1 0 0,1 0 0,-1 0 0,0 0 0,1 0 0,-1 0 0,1 0 0,-1 0 0,1 0 0,-1 0 0,0 0 0,1 0 0,-1 1 0,1-1 0,-1 0 0,0 0 0,1 0 0,-1 1 0,1-1 0,19 18 0,-18-17 0,-1 1 0,0 0 0,1 0 0,-1 0 0,0 0 0,0 1 0,0-1 0,0 0 0,-1 0 0,1 0 0,-1 1 0,1-1 0,-1 0 0,0 1 0,0-1 0,0 1 0,0-1 0,0 0 0,0 1 0,-1-1 0,1 0 0,-1 0 0,0 1 0,1-1 0,-1 0 0,0 0 0,0 0 0,-1 0 0,1 0 0,0 0 0,-1 0 0,1 0 0,-1 0 0,0-1 0,1 1 0,-1-1 0,0 1 0,0-1 0,0 0 0,0 1 0,0-1 0,0 0 0,0 0 0,-1-1 0,1 1 0,0 0 0,-4 0 0,-4 1 0,0 0 0,0 0 0,0-1 0,0 0 0,0-1 0,0 0 0,0 0 0,-1-1 0,1-1 0,-11-2 0,8-2 0,0 0 0,0-1 0,0-1 0,1 1 0,0-2 0,1 0 0,0 0 0,1-1 0,-1-1 0,2 1 0,-12-18 0,18 24 0,0 0 0,1 0 0,0-1 0,-1 1 0,2-1 0,-1 1 0,1-1 0,-1 0 0,1 0 0,0 0 0,1 0 0,-1 0 0,1 0 0,0 0 0,1 0 0,-1 1 0,1-1 0,0 0 0,0 0 0,0 0 0,1 0 0,2-5 0,4-7 0,2 1 0,-1-1 0,2 2 0,18-22 0,-15 20 0,-12 15 0,0-1 0,1 0 0,-1 1 0,1-1 0,-1 1 0,1 0 0,0 0 0,0 0 0,0 0 0,1 1 0,-1-1 0,0 1 0,0 0 0,1 0 0,-1 0 0,1 0 0,-1 1 0,1-1 0,-1 1 0,1 0 0,-1 0 0,1 0 0,0 0 0,-1 1 0,1 0 0,-1-1 0,0 1 0,1 1 0,-1-1 0,0 0 0,1 1 0,-1-1 0,0 1 0,0 0 0,3 3 0,1 0 0,0 0 0,0 1 0,-1-1 0,0 1 0,0 1 0,0-1 0,-1 1 0,0 0 0,-1 0 0,1 0 0,-1 1 0,-1-1 0,6 17 0,-3-2 0,-2-10 0,-1 0 0,-1 1 0,1 0 0,-2 0 0,0 25 0,-1-35 0,0-1 0,-1 1 0,0 0 0,1 0 0,-1 0 0,0-1 0,-1 1 0,1 0 0,0-1 0,-1 1 0,1-1 0,-1 0 0,0 1 0,0-1 0,0 0 0,0 0 0,0 0 0,0 0 0,-1 0 0,1-1 0,0 1 0,-1-1 0,0 0 0,1 1 0,-1-1 0,0 0 0,1-1 0,-1 1 0,0 0 0,0-1 0,0 0 0,-3 1 0,4-1 0,0 0 0,0 0 0,0 1 0,0-1 0,0-1 0,0 1 0,0 0 0,0 0 0,0-1 0,0 1 0,0-1 0,0 0 0,0 1 0,1-1 0,-1 0 0,0 0 0,0 0 0,1-1 0,-1 1 0,1 0 0,-1 0 0,-2-4 0,2 2 0,0 0 0,0 0 0,0-1 0,1 1 0,-1-1 0,1 1 0,0-1 0,0 0 0,0 1 0,1-1 0,-1-7 0,0 6 0,1 0 0,0-1 0,0 1 0,1 0 0,-1 0 0,1-1 0,0 1 0,1 0 0,-1 0 0,1 0 0,0 0 0,0 0 0,1 0 0,-1 1 0,1-1 0,0 1 0,1 0 0,3-5 0,-1 5 0,0 1 0,0 0 0,0 0 0,0 1 0,1 0 0,-1 0 0,1 0 0,-1 1 0,1 0 0,0 0 0,7 0 0,84 5 0,-46 0 0,-41-4 0,0 0 0,-1 1 0,1 0 0,-1 1 0,1 0 0,-1 1 0,20 8 0,-26-9 0,0 0 0,-1 0 0,1 1 0,-1-1 0,1 1 0,-1 0 0,0 0 0,0 0 0,-1 1 0,1-1 0,-1 1 0,1 0 0,-1-1 0,0 1 0,-1 0 0,1 0 0,-1 0 0,1 0 0,-1 0 0,0 1 0,-1-1 0,1 7 0,0 0 0,1 0 0,0 0 0,1 0 0,0 0 0,1 0 0,0 0 0,7 13 0,-10-23 0,0 1 0,0-1 0,0 0 0,-1 1 0,1-1 0,0 0 0,-1 1 0,1-1 0,-1 1 0,0-1 0,0 1 0,1 0 0,-1-1 0,0 1 0,0-1 0,0 1 0,0-1 0,-1 1 0,1-1 0,0 1 0,-1-1 0,1 1 0,-1-1 0,1 1 0,-1-1 0,0 1 0,0-1 0,1 0 0,-1 1 0,0-1 0,0 0 0,0 0 0,-1 0 0,1 0 0,0 0 0,0 0 0,-1 0 0,1 0 0,0 0 0,-1-1 0,1 1 0,0 0 0,-1-1 0,1 1 0,-1-1 0,1 0 0,-1 0 0,0 1 0,1-1 0,-3 0 0,-13 2 0,0-1 0,-1 0 0,-30-3 0,28 1 0,-83 1 0,-68-3 0,163 2 0,1 0 0,-1 0 0,0-1 0,1 1 0,-1-2 0,1 1 0,0-1 0,0 0 0,0-1 0,0 0 0,0 0 0,1 0 0,0-1 0,0 0 0,0 0 0,0-1 0,1 1 0,-6-9 0,8 9 0,0 0 0,0-1 0,0 1 0,1-1 0,0 1 0,0-1 0,0 0 0,1 0 0,0 0 0,0 0 0,1 0 0,-1 0 0,1 0 0,0 0 0,1 0 0,0 0 0,0 0 0,0 0 0,1 0 0,-1 0 0,2 1 0,-1-1 0,5-7 0,18-27-1365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9:09:13.688"/>
    </inkml:context>
    <inkml:brush xml:id="br0">
      <inkml:brushProperty name="width" value="0.1" units="cm"/>
      <inkml:brushProperty name="height" value="0.1" units="cm"/>
      <inkml:brushProperty name="color" value="#FFFFFF"/>
    </inkml:brush>
  </inkml:definitions>
  <inkml:trace contextRef="#ctx0" brushRef="#br0">137 349 24575,'-5'-2'0,"0"0"0,0-1 0,1 0 0,-1 0 0,1 0 0,0-1 0,0 1 0,-6-8 0,2 3 0,-1 0 0,1-1 0,1 0 0,0-1 0,0 1 0,0-2 0,2 1 0,-1 0 0,1-1 0,1 0 0,0-1 0,0 1 0,1-1 0,1 1 0,0-1 0,0 0 0,1 0 0,1 0 0,0 1 0,1-1 0,3-19 0,-4 28 0,1 1 0,0-1 0,-1 0 0,1 0 0,1 0 0,-1 1 0,0-1 0,1 1 0,-1-1 0,1 1 0,0-1 0,0 1 0,0 0 0,0 0 0,0 0 0,0 0 0,1 0 0,-1 0 0,0 1 0,1-1 0,0 1 0,-1 0 0,1-1 0,0 1 0,0 0 0,-1 1 0,1-1 0,0 1 0,0-1 0,3 1 0,13-2 0,1 1 0,-1 1 0,33 4 0,-16-2 0,818 2 0,-452-6 0,-394 2 0,0 0 0,0 1 0,0 0 0,-1 0 0,1 1 0,0 0 0,0 1 0,-1-1 0,1 1 0,-1 1 0,0 0 0,0 0 0,0 0 0,-1 0 0,1 1 0,-1 1 0,0-1 0,0 1 0,-1 0 0,0 0 0,0 0 0,0 1 0,-1-1 0,0 1 0,0 0 0,-1 1 0,0-1 0,0 1 0,-1-1 0,0 1 0,0 0 0,-1 0 0,0 0 0,1 11 0,-7 139 0,5-155 0,-1 0 0,-1 0 0,1 1 0,0-1 0,-1 0 0,1 0 0,-1 0 0,0 0 0,0-1 0,0 1 0,-1 0 0,1-1 0,-1 0 0,1 1 0,-1-1 0,0 0 0,0 0 0,1-1 0,-1 1 0,-1 0 0,1-1 0,0 0 0,0 0 0,0 0 0,-5 1 0,-12 3 0,1-1 0,-40 3 0,52-7 0,-337 4 0,181-7 0,-628 3 0,786 1 0,-1-2 0,1 1 0,0 0 0,0-1 0,0 0 0,0 0 0,0-1 0,0 0 0,0 1 0,0-1 0,1-1 0,-1 1 0,1-1 0,-1 0 0,1 0 0,0 0 0,0 0 0,1-1 0,-1 0 0,1 0 0,-1 0 0,1 0 0,0 0 0,1-1 0,-1 1 0,1-1 0,-3-7 0,1-2 0,0 0 0,1 0 0,0 0 0,2 0 0,-1 0 0,2 0 0,0 0 0,0-1 0,3-13 0,-2 24 0,0 0 0,0 0 0,1 0 0,-1 0 0,1 0 0,0 1 0,0-1 0,0 1 0,0-1 0,1 1 0,-1 0 0,1 0 0,0 0 0,0 0 0,0 1 0,0-1 0,1 1 0,-1-1 0,1 1 0,-1 0 0,1 1 0,0-1 0,0 1 0,-1-1 0,1 1 0,0 0 0,0 1 0,5-1 0,15-3 0,0 2 0,0 1 0,38 2 0,-42 0 0,99 0 0,50 2 0,-82 9 0,-54-7 0,56 4 0,646-11 0,-729 2 0,-1 0 0,0 1 0,1-1 0,-1 1 0,1 0 0,-1 0 0,0 1 0,0 0 0,0-1 0,0 2 0,0-1 0,0 1 0,7 5 0,-9-6 0,-1 0 0,0 1 0,1-1 0,-1 1 0,0 0 0,0 0 0,-1 0 0,1 0 0,-1 0 0,0 0 0,1 0 0,-1 1 0,0-1 0,-1 0 0,1 1 0,-1-1 0,1 0 0,-1 1 0,0-1 0,-1 1 0,1-1 0,-2 7 0,1-7 0,0 0 0,0 1 0,0-1 0,-1 0 0,1 0 0,-1 0 0,0 0 0,0-1 0,0 1 0,0-1 0,0 1 0,-1-1 0,1 1 0,-1-1 0,0 0 0,0 0 0,1-1 0,-1 1 0,0 0 0,0-1 0,-1 0 0,1 0 0,0 0 0,0 0 0,-1 0 0,1-1 0,-7 1 0,-12 1 0,0 0 0,-1-2 0,-25-2 0,24 0 0,-14 1 0,-318 1 0,146 26 0,126-16 0,19-2 0,-74 0 0,59-7 0,-73-4 0,151 4 0,0-1 0,0 0 0,1 0 0,-1 0 0,0-1 0,0 1 0,0 0 0,1-1 0,-1 1 0,0-1 0,0 1 0,1-1 0,-1 0 0,0 0 0,1 0 0,-1 0 0,1 0 0,-1 0 0,1 0 0,0 0 0,-1-1 0,1 1 0,0-1 0,0 1 0,0-1 0,0 1 0,0-1 0,0 1 0,1-1 0,-1 0 0,0 0 0,1 1 0,-1-1 0,1 0 0,0-3 0,0 2 0,1 0 0,-1 0 0,1 1 0,0-1 0,0 0 0,0 1 0,1-1 0,-1 1 0,1 0 0,-1-1 0,1 1 0,0 0 0,0 0 0,-1 0 0,2 0 0,-1 0 0,0 0 0,0 1 0,1-1 0,-1 1 0,1-1 0,4-1 0,5-1 0,1 0 0,-1 0 0,1 2 0,0-1 0,0 2 0,17-1 0,85 6 0,-40-1 0,866-3 0,-937 0 0,0 0 0,-1 0 0,1 1 0,-1-1 0,1 1 0,-1-1 0,1 1 0,-1 0 0,1 1 0,-1-1 0,0 1 0,1-1 0,-1 1 0,0 0 0,0 0 0,0 0 0,-1 0 0,5 5 0,-6-5 0,0 0 0,0 0 0,0 1 0,0-1 0,0 0 0,0 1 0,0-1 0,-1 0 0,0 1 0,1-1 0,-1 1 0,0-1 0,0 1 0,0-1 0,0 1 0,-1-1 0,1 1 0,-1-1 0,1 0 0,-1 1 0,0-1 0,0 0 0,0 1 0,0-1 0,-1 0 0,1 0 0,0 0 0,-3 2 0,1 0 0,0-1 0,0 0 0,-1 1 0,1-1 0,-1-1 0,0 1 0,0 0 0,0-1 0,0 0 0,0 0 0,0 0 0,-1 0 0,1-1 0,-1 0 0,1 0 0,-1 0 0,-8 0 0,-11 1 0,0-2 0,-31-3 0,18 1 0,-578-1 0,337 4 0,258-2 0,1-1 0,-35-8 0,33 5 0,0 2 0,-25-2 0,33 4 0,-1 0 0,1-1 0,0-1 0,0 0 0,0 0 0,0-2 0,0 1 0,1-2 0,-1 1 0,2-2 0,-1 0 0,1 0 0,0-1 0,0 0 0,-16-18 0,26 25 0,-1 0 0,1 0 0,0 0 0,0 0 0,0-1 0,0 1 0,1-1 0,-1 1 0,0 0 0,1-1 0,-1 1 0,0-1 0,1 0 0,0 1 0,-1-1 0,1 1 0,0-1 0,0 0 0,0 1 0,0-1 0,0 1 0,0-1 0,1 0 0,-1 1 0,1-3 0,0 2 0,1 1 0,-1-1 0,1 1 0,-1-1 0,1 1 0,0 0 0,0-1 0,0 1 0,0 0 0,-1 0 0,1 0 0,1 1 0,-1-1 0,0 0 0,0 1 0,3-1 0,13-2 0,0 1 0,1 1 0,26 2 0,-35-1 0,480 3 0,-321-3 0,-122 5-1365,-30 0-5461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3T19:09:55.467"/>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49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90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42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01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1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826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57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80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27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571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931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639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08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424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155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17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5085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306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494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475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877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8292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91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343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75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479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6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99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945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63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363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86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rive.google.com/file/d/1-9sB-ottSgthfEYWznjyOAf5jGHP8s20/view?usp=sharing"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r.charlotte.edu/employees/new-employees/before-you-star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ninerworks.charlotte.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imaging.uncc.edu/imagenowforms/fs?form=Faculty_Qualifications_Form" TargetMode="External"/><Relationship Id="rId5" Type="http://schemas.openxmlformats.org/officeDocument/2006/relationships/hyperlink" Target="https://na3.docusign.net/Member/PowerFormSigning.aspx?PowerFormId=bb4c007c-1c18-4bee-82f8-ba87a67ee3fc&amp;env=na3&amp;acct=ee04da26-1433-4cfc-9888-fd1b5e8e0c60&amp;v=2" TargetMode="External"/><Relationship Id="rId4" Type="http://schemas.openxmlformats.org/officeDocument/2006/relationships/hyperlink" Target="mailto:faculty-recruit@charlotte.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na3.docusign.net/Member/PowerFormSigning.aspx?PowerFormId=bb4c007c-1c18-4bee-82f8-ba87a67ee3fc&amp;env=na3&amp;acct=ee04da26-1433-4cfc-9888-fd1b5e8e0c60&amp;v=2"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ocusign.uncc.edu/" TargetMode="External"/><Relationship Id="rId5" Type="http://schemas.openxmlformats.org/officeDocument/2006/relationships/hyperlink" Target="https://spaces.charlotte.edu/" TargetMode="External"/><Relationship Id="rId4" Type="http://schemas.openxmlformats.org/officeDocument/2006/relationships/hyperlink" Target="https://servicecatalog.uncc.edu/service/document-imaging-and-management-systems/docusig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click.mc.charlotte.edu/?qs=512409c9a4c36a347ab07114dc0bcd9aad8b3376d8210ed4340e8187aaa2700920be0793928c997d6afd079da9eb3f7b2bff8b4e5bc2b2668baba6ce20afc3e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provost.charlotte.edu/faculty-staff-resources/academic-budget-personne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services.help.charlotte.edu/TDClient/33/Portal/Hom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trustfortecorp.com/index.html" TargetMode="External"/><Relationship Id="rId4" Type="http://schemas.openxmlformats.org/officeDocument/2006/relationships/hyperlink" Target="https://www.we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mailto:Transcripts@charlotte.edu" TargetMode="External"/><Relationship Id="rId4" Type="http://schemas.openxmlformats.org/officeDocument/2006/relationships/hyperlink" Target="https://ninercentral.charlotte.edu/grades-transcripts-graduation/order-transcrip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faculty-recruit@charlotte.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mailto:faculty-recruit@charlotte.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jpg"/><Relationship Id="rId7" Type="http://schemas.openxmlformats.org/officeDocument/2006/relationships/hyperlink" Target="https://hr.charlotte.edu/development/professional-developmen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services.help.charlotte.edu/TDClient/33/Portal/KB/Search?SearchText=%2523NinerWorks" TargetMode="External"/><Relationship Id="rId5" Type="http://schemas.openxmlformats.org/officeDocument/2006/relationships/hyperlink" Target="https://docs.google.com/forms/d/e/1FAIpQLSenT2BgME-ZSbEc69Pskti7wM8DbAhVHgyx7XvoHr388WIjiw/viewform" TargetMode="External"/><Relationship Id="rId4" Type="http://schemas.openxmlformats.org/officeDocument/2006/relationships/hyperlink" Target="https://ninerworks.charlotte.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5.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380.png"/><Relationship Id="rId3" Type="http://schemas.openxmlformats.org/officeDocument/2006/relationships/image" Target="../media/image3.jpg"/><Relationship Id="rId7" Type="http://schemas.openxmlformats.org/officeDocument/2006/relationships/image" Target="../media/image350.png"/><Relationship Id="rId12" Type="http://schemas.openxmlformats.org/officeDocument/2006/relationships/customXml" Target="../ink/ink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370.png"/><Relationship Id="rId5" Type="http://schemas.openxmlformats.org/officeDocument/2006/relationships/image" Target="../media/image38.png"/><Relationship Id="rId10" Type="http://schemas.openxmlformats.org/officeDocument/2006/relationships/customXml" Target="../ink/ink6.xml"/><Relationship Id="rId4" Type="http://schemas.openxmlformats.org/officeDocument/2006/relationships/hyperlink" Target="mailto:faculty-recruit@charlotte.edu" TargetMode="External"/><Relationship Id="rId9" Type="http://schemas.openxmlformats.org/officeDocument/2006/relationships/image" Target="../media/image360.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6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39.wmf"/><Relationship Id="rId4" Type="http://schemas.openxmlformats.org/officeDocument/2006/relationships/hyperlink" Target="mailto:frhamilt@charlotte.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jobs.charlotte.edu/h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hr.charlotte.edu/about-hr/personnel-information-memorandums-pims/pim-08-temporary-staff-employe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faculty-recruit@charlot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968721" y="1122363"/>
            <a:ext cx="10112721" cy="2752520"/>
          </a:xfrm>
          <a:prstGeom prst="rect">
            <a:avLst/>
          </a:prstGeom>
          <a:noFill/>
          <a:ln>
            <a:noFill/>
          </a:ln>
        </p:spPr>
        <p:txBody>
          <a:bodyPr spcFirstLastPara="1" wrap="square" lIns="91425" tIns="45700" rIns="91425" bIns="45700" anchor="b" anchorCtr="0">
            <a:normAutofit fontScale="90000"/>
          </a:bodyPr>
          <a:lstStyle/>
          <a:p>
            <a:pPr lvl="0"/>
            <a:r>
              <a:rPr lang="en-US" dirty="0">
                <a:solidFill>
                  <a:schemeClr val="accent6">
                    <a:lumMod val="50000"/>
                  </a:schemeClr>
                </a:solidFill>
              </a:rPr>
              <a:t>Procedures for Hiring </a:t>
            </a:r>
            <a:br>
              <a:rPr lang="en-US" dirty="0">
                <a:solidFill>
                  <a:schemeClr val="accent6">
                    <a:lumMod val="50000"/>
                  </a:schemeClr>
                </a:solidFill>
              </a:rPr>
            </a:br>
            <a:r>
              <a:rPr lang="en-US" dirty="0">
                <a:solidFill>
                  <a:schemeClr val="accent6">
                    <a:lumMod val="50000"/>
                  </a:schemeClr>
                </a:solidFill>
              </a:rPr>
              <a:t> Adjunct/Part-Time Faculty</a:t>
            </a:r>
            <a:br>
              <a:rPr lang="en-US" dirty="0">
                <a:solidFill>
                  <a:schemeClr val="accent6">
                    <a:lumMod val="50000"/>
                  </a:schemeClr>
                </a:solidFill>
              </a:rPr>
            </a:br>
            <a:br>
              <a:rPr lang="en-US" dirty="0">
                <a:solidFill>
                  <a:schemeClr val="accent6">
                    <a:lumMod val="50000"/>
                  </a:schemeClr>
                </a:solidFill>
              </a:rPr>
            </a:br>
            <a:r>
              <a:rPr lang="en-US" dirty="0">
                <a:solidFill>
                  <a:schemeClr val="accent6">
                    <a:lumMod val="50000"/>
                  </a:schemeClr>
                </a:solidFill>
              </a:rPr>
              <a:t> </a:t>
            </a:r>
            <a:endParaRPr b="1" dirty="0">
              <a:solidFill>
                <a:schemeClr val="accent6">
                  <a:lumMod val="50000"/>
                </a:schemeClr>
              </a:solidFill>
              <a:latin typeface="Arial"/>
              <a:ea typeface="Arial"/>
              <a:cs typeface="Arial"/>
              <a:sym typeface="Arial"/>
            </a:endParaRPr>
          </a:p>
        </p:txBody>
      </p:sp>
      <p:sp>
        <p:nvSpPr>
          <p:cNvPr id="85" name="Google Shape;85;p1"/>
          <p:cNvSpPr txBox="1">
            <a:spLocks noGrp="1"/>
          </p:cNvSpPr>
          <p:nvPr>
            <p:ph type="subTitle" idx="1"/>
          </p:nvPr>
        </p:nvSpPr>
        <p:spPr>
          <a:xfrm>
            <a:off x="1524000" y="4299154"/>
            <a:ext cx="9144000" cy="2133599"/>
          </a:xfrm>
          <a:prstGeom prst="rect">
            <a:avLst/>
          </a:prstGeom>
          <a:noFill/>
          <a:ln>
            <a:noFill/>
          </a:ln>
        </p:spPr>
        <p:txBody>
          <a:bodyPr spcFirstLastPara="1" wrap="square" lIns="91425" tIns="45700" rIns="91425" bIns="45700" anchor="t" anchorCtr="0">
            <a:normAutofit/>
          </a:bodyPr>
          <a:lstStyle/>
          <a:p>
            <a:pPr marL="0" indent="0">
              <a:spcBef>
                <a:spcPts val="0"/>
              </a:spcBef>
              <a:buSzPts val="3600"/>
            </a:pPr>
            <a:endParaRPr lang="en-US" sz="3600" dirty="0">
              <a:solidFill>
                <a:schemeClr val="accent6">
                  <a:lumMod val="50000"/>
                </a:schemeClr>
              </a:solidFill>
              <a:latin typeface="Arial" pitchFamily="34" charset="0"/>
              <a:cs typeface="Arial" pitchFamily="34" charset="0"/>
            </a:endParaRPr>
          </a:p>
          <a:p>
            <a:pPr marL="0" indent="0">
              <a:spcBef>
                <a:spcPts val="0"/>
              </a:spcBef>
              <a:buSzPts val="3600"/>
            </a:pPr>
            <a:r>
              <a:rPr lang="en-US" sz="3600" dirty="0">
                <a:solidFill>
                  <a:schemeClr val="accent6">
                    <a:lumMod val="50000"/>
                  </a:schemeClr>
                </a:solidFill>
                <a:latin typeface="Arial" pitchFamily="34" charset="0"/>
                <a:cs typeface="Arial" pitchFamily="34" charset="0"/>
              </a:rPr>
              <a:t>June 2025</a:t>
            </a:r>
            <a:br>
              <a:rPr lang="en-US" sz="3600" dirty="0">
                <a:solidFill>
                  <a:schemeClr val="accent6">
                    <a:lumMod val="50000"/>
                  </a:schemeClr>
                </a:solidFill>
                <a:latin typeface="Arial" pitchFamily="34" charset="0"/>
                <a:cs typeface="Arial" pitchFamily="34" charset="0"/>
              </a:rPr>
            </a:br>
            <a:r>
              <a:rPr lang="en-US" sz="3600" dirty="0">
                <a:solidFill>
                  <a:schemeClr val="accent6">
                    <a:lumMod val="50000"/>
                  </a:schemeClr>
                </a:solidFill>
                <a:latin typeface="Arial" pitchFamily="34" charset="0"/>
                <a:cs typeface="Arial" pitchFamily="34" charset="0"/>
              </a:rPr>
              <a:t>Franci Hamilton – Academic Affairs</a:t>
            </a:r>
          </a:p>
          <a:p>
            <a:pPr marL="0" lvl="0" indent="0" algn="ctr" rtl="0">
              <a:lnSpc>
                <a:spcPct val="90000"/>
              </a:lnSpc>
              <a:spcBef>
                <a:spcPts val="0"/>
              </a:spcBef>
              <a:spcAft>
                <a:spcPts val="0"/>
              </a:spcAft>
              <a:buClr>
                <a:schemeClr val="dk1"/>
              </a:buClr>
              <a:buSzPts val="3600"/>
              <a:buNone/>
            </a:pPr>
            <a:endParaRPr sz="3600" dirty="0">
              <a:latin typeface="Arial"/>
              <a:ea typeface="Arial"/>
              <a:cs typeface="Arial"/>
              <a:sym typeface="Arial"/>
            </a:endParaRPr>
          </a:p>
        </p:txBody>
      </p:sp>
      <p:pic>
        <p:nvPicPr>
          <p:cNvPr id="4" name="Picture 3">
            <a:extLst>
              <a:ext uri="{FF2B5EF4-FFF2-40B4-BE49-F238E27FC236}">
                <a16:creationId xmlns:a16="http://schemas.microsoft.com/office/drawing/2014/main" id="{AFE448C8-57FD-4456-9D44-85D725F59A1A}"/>
              </a:ext>
            </a:extLst>
          </p:cNvPr>
          <p:cNvPicPr>
            <a:picLocks noChangeAspect="1"/>
          </p:cNvPicPr>
          <p:nvPr/>
        </p:nvPicPr>
        <p:blipFill>
          <a:blip r:embed="rId4"/>
          <a:stretch>
            <a:fillRect/>
          </a:stretch>
        </p:blipFill>
        <p:spPr>
          <a:xfrm>
            <a:off x="3974470" y="2297937"/>
            <a:ext cx="3911569" cy="24189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12" name="Picture 11">
            <a:extLst>
              <a:ext uri="{FF2B5EF4-FFF2-40B4-BE49-F238E27FC236}">
                <a16:creationId xmlns:a16="http://schemas.microsoft.com/office/drawing/2014/main" id="{7E1C36D5-A7C7-618A-FEE0-0D92D9D5A268}"/>
              </a:ext>
            </a:extLst>
          </p:cNvPr>
          <p:cNvPicPr>
            <a:picLocks noChangeAspect="1"/>
          </p:cNvPicPr>
          <p:nvPr/>
        </p:nvPicPr>
        <p:blipFill>
          <a:blip r:embed="rId4"/>
          <a:stretch>
            <a:fillRect/>
          </a:stretch>
        </p:blipFill>
        <p:spPr>
          <a:xfrm>
            <a:off x="416350" y="801280"/>
            <a:ext cx="6182413" cy="5854044"/>
          </a:xfrm>
          <a:prstGeom prst="rect">
            <a:avLst/>
          </a:prstGeom>
        </p:spPr>
      </p:pic>
      <p:sp>
        <p:nvSpPr>
          <p:cNvPr id="14" name="TextBox 13">
            <a:extLst>
              <a:ext uri="{FF2B5EF4-FFF2-40B4-BE49-F238E27FC236}">
                <a16:creationId xmlns:a16="http://schemas.microsoft.com/office/drawing/2014/main" id="{2AAD1484-87CF-33C6-78F0-0B152593B2FB}"/>
              </a:ext>
            </a:extLst>
          </p:cNvPr>
          <p:cNvSpPr txBox="1"/>
          <p:nvPr/>
        </p:nvSpPr>
        <p:spPr>
          <a:xfrm>
            <a:off x="6598763" y="3167390"/>
            <a:ext cx="5052767" cy="307777"/>
          </a:xfrm>
          <a:prstGeom prst="rect">
            <a:avLst/>
          </a:prstGeom>
          <a:noFill/>
        </p:spPr>
        <p:txBody>
          <a:bodyPr wrap="square">
            <a:spAutoFit/>
          </a:bodyPr>
          <a:lstStyle/>
          <a:p>
            <a:r>
              <a:rPr lang="en-US" dirty="0">
                <a:hlinkClick r:id="rId5"/>
              </a:rPr>
              <a:t>Background Check Instructions</a:t>
            </a:r>
            <a:endParaRPr lang="en-US" dirty="0"/>
          </a:p>
        </p:txBody>
      </p:sp>
    </p:spTree>
    <p:extLst>
      <p:ext uri="{BB962C8B-B14F-4D97-AF65-F5344CB8AC3E}">
        <p14:creationId xmlns:p14="http://schemas.microsoft.com/office/powerpoint/2010/main" val="81863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lstStyle/>
          <a:p>
            <a:r>
              <a:rPr lang="en-US" sz="3600" b="1" dirty="0">
                <a:solidFill>
                  <a:schemeClr val="accent6">
                    <a:lumMod val="50000"/>
                  </a:schemeClr>
                </a:solidFill>
              </a:rPr>
              <a:t>Creation of Adjunct / Part-time Faculty UNCC ID</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lstStyle/>
          <a:p>
            <a:pPr indent="-457200">
              <a:spcBef>
                <a:spcPts val="0"/>
              </a:spcBef>
              <a:buFont typeface="Arial" panose="020B0604020202020204" pitchFamily="34" charset="0"/>
              <a:buChar char="•"/>
            </a:pPr>
            <a:r>
              <a:rPr lang="en-US" dirty="0">
                <a:solidFill>
                  <a:schemeClr val="accent6">
                    <a:lumMod val="50000"/>
                  </a:schemeClr>
                </a:solidFill>
              </a:rPr>
              <a:t>After Criminal Background Check Results have been reported to the Department,  Academic Affairs will create the UNCC ID (800#) and email either the Department Staff or the Business Manager.</a:t>
            </a:r>
          </a:p>
          <a:p>
            <a:pPr marL="0" indent="0">
              <a:spcBef>
                <a:spcPts val="0"/>
              </a:spcBef>
              <a:buNone/>
            </a:pPr>
            <a:endParaRPr lang="en-US" dirty="0">
              <a:solidFill>
                <a:schemeClr val="accent6">
                  <a:lumMod val="50000"/>
                </a:schemeClr>
              </a:solidFill>
            </a:endParaRPr>
          </a:p>
          <a:p>
            <a:pPr>
              <a:buFont typeface="Arial" panose="020B0604020202020204" pitchFamily="34" charset="0"/>
              <a:buChar char="•"/>
            </a:pPr>
            <a:r>
              <a:rPr lang="en-US" dirty="0">
                <a:solidFill>
                  <a:schemeClr val="accent6">
                    <a:lumMod val="50000"/>
                  </a:schemeClr>
                </a:solidFill>
              </a:rPr>
              <a:t>Notification will arrive through email, to the contact who submitted the Background Check</a:t>
            </a:r>
          </a:p>
          <a:p>
            <a:endParaRPr lang="en-US" dirty="0"/>
          </a:p>
        </p:txBody>
      </p:sp>
    </p:spTree>
    <p:extLst>
      <p:ext uri="{BB962C8B-B14F-4D97-AF65-F5344CB8AC3E}">
        <p14:creationId xmlns:p14="http://schemas.microsoft.com/office/powerpoint/2010/main" val="425895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normAutofit/>
          </a:bodyPr>
          <a:lstStyle/>
          <a:p>
            <a:pPr algn="ctr"/>
            <a:r>
              <a:rPr lang="en-US" sz="3600" b="1" dirty="0">
                <a:solidFill>
                  <a:schemeClr val="accent6">
                    <a:lumMod val="50000"/>
                  </a:schemeClr>
                </a:solidFill>
              </a:rPr>
              <a:t>Prior to the New Faculty Member’s First Day</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38200" y="1825625"/>
            <a:ext cx="10515600" cy="4351338"/>
          </a:xfrm>
        </p:spPr>
        <p:txBody>
          <a:bodyPr>
            <a:normAutofit fontScale="92500"/>
          </a:bodyPr>
          <a:lstStyle/>
          <a:p>
            <a:r>
              <a:rPr lang="en-US" dirty="0">
                <a:solidFill>
                  <a:srgbClr val="00703C"/>
                </a:solidFill>
              </a:rPr>
              <a:t>All hires should complete the new hire process and the I-9 before their first workday. </a:t>
            </a:r>
          </a:p>
          <a:p>
            <a:endParaRPr lang="en-US" dirty="0">
              <a:solidFill>
                <a:srgbClr val="00703C"/>
              </a:solidFill>
            </a:endParaRPr>
          </a:p>
          <a:p>
            <a:r>
              <a:rPr lang="en-US" u="sng" dirty="0">
                <a:hlinkClick r:id="rId4"/>
              </a:rPr>
              <a:t>https://hr.charlotte.edu/employees/new-employees/before-you-start</a:t>
            </a:r>
            <a:endParaRPr lang="en-US" sz="3600" dirty="0"/>
          </a:p>
          <a:p>
            <a:r>
              <a:rPr lang="en-US" dirty="0"/>
              <a:t>Please bring all necessary forms of identification to complete this task </a:t>
            </a:r>
            <a:endParaRPr lang="en-US" u="sng" dirty="0"/>
          </a:p>
          <a:p>
            <a:pPr marL="742950" lvl="2">
              <a:spcBef>
                <a:spcPts val="0"/>
              </a:spcBef>
              <a:buFont typeface="Wingdings" panose="05000000000000000000" pitchFamily="2" charset="2"/>
              <a:buChar char="ü"/>
            </a:pPr>
            <a:endParaRPr lang="en-US" u="sng" dirty="0"/>
          </a:p>
          <a:p>
            <a:pPr marL="742950" lvl="2">
              <a:spcBef>
                <a:spcPts val="0"/>
              </a:spcBef>
              <a:buFont typeface="Wingdings" panose="05000000000000000000" pitchFamily="2" charset="2"/>
              <a:buChar char="ü"/>
            </a:pPr>
            <a:endParaRPr lang="en-US" dirty="0"/>
          </a:p>
          <a:p>
            <a:pPr marL="742950" lvl="2">
              <a:spcBef>
                <a:spcPts val="0"/>
              </a:spcBef>
              <a:buFont typeface="Wingdings" panose="05000000000000000000" pitchFamily="2" charset="2"/>
              <a:buChar char="ü"/>
            </a:pPr>
            <a:r>
              <a:rPr lang="en-US" dirty="0"/>
              <a:t>If the chosen candidate is a non-resident, contact the Director of the International Student/Scholar Office. (ext. 7-7744)</a:t>
            </a:r>
          </a:p>
          <a:p>
            <a:pPr marL="742950" lvl="2">
              <a:spcBef>
                <a:spcPts val="0"/>
              </a:spcBef>
              <a:buFont typeface="Wingdings" panose="05000000000000000000" pitchFamily="2" charset="2"/>
              <a:buChar char="ü"/>
            </a:pPr>
            <a:endParaRPr lang="en-US" dirty="0"/>
          </a:p>
          <a:p>
            <a:pPr marL="742950" lvl="2">
              <a:spcBef>
                <a:spcPts val="0"/>
              </a:spcBef>
              <a:buFont typeface="Wingdings" panose="05000000000000000000" pitchFamily="2" charset="2"/>
              <a:buChar char="ü"/>
            </a:pPr>
            <a:r>
              <a:rPr lang="en-US" u="sng" dirty="0">
                <a:hlinkClick r:id="rId4"/>
              </a:rPr>
              <a:t>visit the New Employees webpage from Human Resources</a:t>
            </a:r>
            <a:endParaRPr lang="en-US" u="sng" dirty="0"/>
          </a:p>
          <a:p>
            <a:pPr marL="742950" lvl="2">
              <a:spcBef>
                <a:spcPts val="0"/>
              </a:spcBef>
              <a:buFont typeface="Wingdings" panose="05000000000000000000" pitchFamily="2" charset="2"/>
              <a:buChar char="v"/>
            </a:pPr>
            <a:r>
              <a:rPr lang="en-US" u="sng" dirty="0">
                <a:highlight>
                  <a:srgbClr val="FFFF00"/>
                </a:highlight>
              </a:rPr>
              <a:t>If you have questions about the I-9/hire process, contact Human Resources at 704-687-0669</a:t>
            </a:r>
          </a:p>
          <a:p>
            <a:pPr marL="400050" lvl="2" indent="0">
              <a:spcBef>
                <a:spcPts val="0"/>
              </a:spcBef>
              <a:buNone/>
            </a:pPr>
            <a:endParaRPr lang="en-US" sz="2800" dirty="0"/>
          </a:p>
          <a:p>
            <a:pPr marL="742950" lvl="2">
              <a:spcBef>
                <a:spcPts val="0"/>
              </a:spcBef>
              <a:buFont typeface="Wingdings" panose="05000000000000000000" pitchFamily="2" charset="2"/>
              <a:buChar char="ü"/>
            </a:pPr>
            <a:endParaRPr lang="en-US" sz="2500" dirty="0">
              <a:solidFill>
                <a:srgbClr val="00703C"/>
              </a:solidFill>
            </a:endParaRPr>
          </a:p>
          <a:p>
            <a:endParaRPr lang="en-US" dirty="0"/>
          </a:p>
        </p:txBody>
      </p:sp>
      <p:sp>
        <p:nvSpPr>
          <p:cNvPr id="4" name="Rounded Rectangle 6">
            <a:extLst>
              <a:ext uri="{FF2B5EF4-FFF2-40B4-BE49-F238E27FC236}">
                <a16:creationId xmlns:a16="http://schemas.microsoft.com/office/drawing/2014/main" id="{A94EA7AE-2567-4039-AF0F-A3E4C61B0177}"/>
              </a:ext>
            </a:extLst>
          </p:cNvPr>
          <p:cNvSpPr/>
          <p:nvPr/>
        </p:nvSpPr>
        <p:spPr>
          <a:xfrm>
            <a:off x="961534" y="2875176"/>
            <a:ext cx="10315696" cy="14517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22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587067"/>
            <a:ext cx="10515600" cy="762339"/>
          </a:xfrm>
        </p:spPr>
        <p:txBody>
          <a:bodyPr/>
          <a:lstStyle/>
          <a:p>
            <a:pPr algn="ctr"/>
            <a:r>
              <a:rPr lang="en-US" sz="3600" b="1" dirty="0">
                <a:solidFill>
                  <a:schemeClr val="accent6">
                    <a:lumMod val="50000"/>
                  </a:schemeClr>
                </a:solidFill>
              </a:rPr>
              <a:t>Collecting Hiring Paperwork</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38200" y="1251751"/>
            <a:ext cx="10515600" cy="4925212"/>
          </a:xfrm>
        </p:spPr>
        <p:txBody>
          <a:bodyPr>
            <a:normAutofit fontScale="92500" lnSpcReduction="20000"/>
          </a:bodyPr>
          <a:lstStyle/>
          <a:p>
            <a:pPr>
              <a:buFont typeface="Arial" panose="020B0604020202020204" pitchFamily="34" charset="0"/>
              <a:buChar char="•"/>
            </a:pPr>
            <a:r>
              <a:rPr lang="en-US" sz="1800" dirty="0"/>
              <a:t>Summary (AA-16) with all names (submitted to the College and the Faculty Recruit Email) in electronic Excel file format </a:t>
            </a:r>
            <a:r>
              <a:rPr lang="en-US" sz="1800" dirty="0">
                <a:latin typeface="Arial" panose="020B0604020202020204" pitchFamily="34" charset="0"/>
                <a:cs typeface="Arial" panose="020B0604020202020204" pitchFamily="34" charset="0"/>
                <a:hlinkClick r:id="rId4"/>
              </a:rPr>
              <a:t>faculty-recruit@charlotte.edu</a:t>
            </a:r>
            <a:endParaRPr lang="en-US" sz="1800" dirty="0"/>
          </a:p>
          <a:p>
            <a:pPr>
              <a:buFont typeface="Arial" panose="020B0604020202020204" pitchFamily="34" charset="0"/>
              <a:buChar char="•"/>
            </a:pPr>
            <a:r>
              <a:rPr lang="en-US" sz="1800" dirty="0"/>
              <a:t>All new Adjunct/Part-Time faculty hires must apply in </a:t>
            </a:r>
            <a:r>
              <a:rPr lang="en-US" sz="1800" dirty="0" err="1"/>
              <a:t>NinerTalent</a:t>
            </a:r>
            <a:r>
              <a:rPr lang="en-US" sz="1800" dirty="0"/>
              <a:t> </a:t>
            </a:r>
            <a:r>
              <a:rPr lang="en-US" sz="1800" i="1" u="sng" dirty="0"/>
              <a:t>(re-hires with more than 1yr break in service must re-apply in </a:t>
            </a:r>
            <a:r>
              <a:rPr lang="en-US" sz="1800" i="1" u="sng" dirty="0" err="1"/>
              <a:t>NinerTalent</a:t>
            </a:r>
            <a:r>
              <a:rPr lang="en-US" sz="1800" i="1" u="sng" dirty="0"/>
              <a:t>) and </a:t>
            </a:r>
            <a:r>
              <a:rPr lang="en-US" sz="1800" i="1" u="sng" dirty="0">
                <a:highlight>
                  <a:srgbClr val="FFFF00"/>
                </a:highlight>
              </a:rPr>
              <a:t>must check that their I-9 is still valid in Human Resources</a:t>
            </a:r>
          </a:p>
          <a:p>
            <a:pPr>
              <a:buFont typeface="Arial" panose="020B0604020202020204" pitchFamily="34" charset="0"/>
              <a:buChar char="•"/>
            </a:pPr>
            <a:r>
              <a:rPr lang="en-US" sz="1800" dirty="0"/>
              <a:t>Response from Academic Affairs that the Criminal Background Check meets company standards.</a:t>
            </a:r>
          </a:p>
          <a:p>
            <a:pPr>
              <a:buFont typeface="Arial" panose="020B0604020202020204" pitchFamily="34" charset="0"/>
              <a:buChar char="•"/>
            </a:pPr>
            <a:r>
              <a:rPr lang="en-US" sz="1800" dirty="0"/>
              <a:t>Part Time Faculty Contract (AA-15 </a:t>
            </a:r>
            <a:r>
              <a:rPr lang="en-US" sz="1800" dirty="0" err="1"/>
              <a:t>Powerform</a:t>
            </a:r>
            <a:r>
              <a:rPr lang="en-US" sz="1800" dirty="0"/>
              <a:t> from the AABP Forms Page) </a:t>
            </a:r>
            <a:r>
              <a:rPr lang="en-US" sz="1800" i="1" dirty="0"/>
              <a:t>(</a:t>
            </a:r>
            <a:r>
              <a:rPr lang="en-US" sz="1800" i="1" dirty="0">
                <a:hlinkClick r:id="rId5"/>
              </a:rPr>
              <a:t>https://na3.docusign.net/Member/PowerFormSigning.aspx?PowerFormId=bb4c007c-1c18-4bee-82f8-ba87a67ee3fc&amp;env=na3&amp;acct=ee04da26-1433-4cfc-9888-fd1b5e8e0c60&amp;v=2</a:t>
            </a:r>
            <a:r>
              <a:rPr lang="en-US" sz="1800" i="1" dirty="0"/>
              <a:t>)</a:t>
            </a:r>
          </a:p>
          <a:p>
            <a:pPr>
              <a:buFont typeface="Arial" panose="020B0604020202020204" pitchFamily="34" charset="0"/>
              <a:buChar char="•"/>
            </a:pPr>
            <a:r>
              <a:rPr lang="en-US" sz="1800" dirty="0"/>
              <a:t>Vita/Resume should be in </a:t>
            </a:r>
            <a:r>
              <a:rPr lang="en-US" sz="1800" dirty="0" err="1"/>
              <a:t>NinerTalent</a:t>
            </a:r>
            <a:r>
              <a:rPr lang="en-US" sz="1800" dirty="0"/>
              <a:t> </a:t>
            </a:r>
            <a:r>
              <a:rPr lang="en-US" sz="1800" i="1" dirty="0"/>
              <a:t>(no need to send it to Academic Affairs)</a:t>
            </a:r>
          </a:p>
          <a:p>
            <a:pPr>
              <a:buFont typeface="Arial" panose="020B0604020202020204" pitchFamily="34" charset="0"/>
              <a:buChar char="•"/>
            </a:pPr>
            <a:r>
              <a:rPr lang="en-US" sz="1800" dirty="0"/>
              <a:t>Verification of Credentials (AA-34), verifying Previous work experience</a:t>
            </a:r>
          </a:p>
          <a:p>
            <a:pPr>
              <a:buFont typeface="Arial" panose="020B0604020202020204" pitchFamily="34" charset="0"/>
              <a:buChar char="•"/>
            </a:pPr>
            <a:r>
              <a:rPr lang="en-US" sz="1800" dirty="0"/>
              <a:t>Letters of Recommendation </a:t>
            </a:r>
            <a:r>
              <a:rPr lang="en-US" sz="1800" i="1" dirty="0"/>
              <a:t>(if required by College or Referenced in AA-34)</a:t>
            </a:r>
          </a:p>
          <a:p>
            <a:pPr>
              <a:buFont typeface="Arial" panose="020B0604020202020204" pitchFamily="34" charset="0"/>
              <a:buChar char="•"/>
            </a:pPr>
            <a:r>
              <a:rPr lang="en-US" sz="1800" dirty="0"/>
              <a:t>Official Transcripts (Must be original, sent directly to the University)</a:t>
            </a:r>
          </a:p>
          <a:p>
            <a:pPr lvl="1">
              <a:buFont typeface="Arial" panose="020B0604020202020204" pitchFamily="34" charset="0"/>
              <a:buChar char="•"/>
            </a:pPr>
            <a:r>
              <a:rPr lang="en-US" sz="1800" dirty="0"/>
              <a:t>If highest earned degree is foreign - Foreign Degree Evaluation (WES/</a:t>
            </a:r>
            <a:r>
              <a:rPr lang="en-US" sz="1800" dirty="0" err="1"/>
              <a:t>Trustforte</a:t>
            </a:r>
            <a:r>
              <a:rPr lang="en-US" sz="1800" dirty="0"/>
              <a:t>)</a:t>
            </a:r>
          </a:p>
          <a:p>
            <a:pPr>
              <a:buFont typeface="Arial" panose="020B0604020202020204" pitchFamily="34" charset="0"/>
              <a:buChar char="•"/>
            </a:pPr>
            <a:r>
              <a:rPr lang="en-US" sz="1800" dirty="0"/>
              <a:t>(AA-21) is only required if the faculty member does not have a degree in the field they are teaching or a terminal degree (see SACS 6.2.a) </a:t>
            </a:r>
            <a:r>
              <a:rPr lang="en-US" sz="1800" dirty="0">
                <a:hlinkClick r:id="rId6"/>
              </a:rPr>
              <a:t>https://imaging.uncc.edu/imagenowforms/fs?form=Faculty_Qualifications_Form</a:t>
            </a:r>
            <a:endParaRPr lang="en-US" sz="1800" dirty="0"/>
          </a:p>
          <a:p>
            <a:pPr>
              <a:buFont typeface="Arial" panose="020B0604020202020204" pitchFamily="34" charset="0"/>
              <a:buChar char="•"/>
            </a:pPr>
            <a:r>
              <a:rPr lang="en-US" sz="1800" dirty="0"/>
              <a:t>Electronic (</a:t>
            </a:r>
            <a:r>
              <a:rPr lang="en-US" sz="1800" dirty="0" err="1"/>
              <a:t>NinerWorks</a:t>
            </a:r>
            <a:r>
              <a:rPr lang="en-US" sz="1800" dirty="0"/>
              <a:t> Action for Payment) </a:t>
            </a:r>
            <a:r>
              <a:rPr lang="en-US" sz="1800" dirty="0">
                <a:hlinkClick r:id="rId7"/>
              </a:rPr>
              <a:t>https://ninerworks.charlotte.edu/</a:t>
            </a:r>
            <a:endParaRPr lang="en-US" dirty="0"/>
          </a:p>
        </p:txBody>
      </p:sp>
    </p:spTree>
    <p:extLst>
      <p:ext uri="{BB962C8B-B14F-4D97-AF65-F5344CB8AC3E}">
        <p14:creationId xmlns:p14="http://schemas.microsoft.com/office/powerpoint/2010/main" val="249814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900344" y="578189"/>
            <a:ext cx="10515600" cy="824483"/>
          </a:xfrm>
        </p:spPr>
        <p:txBody>
          <a:bodyPr>
            <a:normAutofit/>
          </a:bodyPr>
          <a:lstStyle/>
          <a:p>
            <a:pPr algn="ctr"/>
            <a:r>
              <a:rPr lang="en-US" sz="3600" b="1" dirty="0">
                <a:solidFill>
                  <a:schemeClr val="accent6">
                    <a:lumMod val="50000"/>
                  </a:schemeClr>
                </a:solidFill>
              </a:rPr>
              <a:t>Verification of Credentials Form AA-34 </a:t>
            </a:r>
            <a:r>
              <a:rPr lang="en-US" sz="3600" b="1" dirty="0" err="1">
                <a:solidFill>
                  <a:schemeClr val="accent6">
                    <a:lumMod val="50000"/>
                  </a:schemeClr>
                </a:solidFill>
              </a:rPr>
              <a:t>Powerform</a:t>
            </a:r>
            <a:endParaRPr lang="en-US" sz="3600" b="1" dirty="0">
              <a:solidFill>
                <a:schemeClr val="accent6">
                  <a:lumMod val="50000"/>
                </a:schemeClr>
              </a:solidFill>
            </a:endParaRP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743528" y="1183872"/>
            <a:ext cx="2997368" cy="5472960"/>
          </a:xfrm>
        </p:spPr>
        <p:txBody>
          <a:bodyPr>
            <a:normAutofit fontScale="25000" lnSpcReduction="20000"/>
          </a:bodyPr>
          <a:lstStyle/>
          <a:p>
            <a:pPr marL="114300" indent="0">
              <a:buNone/>
            </a:pPr>
            <a:r>
              <a:rPr lang="en-US" b="1" u="sng" dirty="0">
                <a:solidFill>
                  <a:schemeClr val="accent6">
                    <a:lumMod val="50000"/>
                  </a:schemeClr>
                </a:solidFill>
              </a:rPr>
              <a:t>What is in an AA-34 Verification of Credential Form?</a:t>
            </a:r>
          </a:p>
          <a:p>
            <a:pPr marL="114300" indent="0">
              <a:buNone/>
            </a:pPr>
            <a:r>
              <a:rPr lang="en-US" b="1" u="sng" dirty="0">
                <a:solidFill>
                  <a:schemeClr val="accent6">
                    <a:lumMod val="50000"/>
                  </a:schemeClr>
                </a:solidFill>
              </a:rPr>
              <a:t>The AA-34 is a way to verify prior work experience for a new faculty hire.</a:t>
            </a:r>
          </a:p>
          <a:p>
            <a:pPr marL="114300" indent="0">
              <a:buNone/>
            </a:pPr>
            <a:endParaRPr lang="en-US" b="1" u="sng" dirty="0">
              <a:solidFill>
                <a:schemeClr val="accent6">
                  <a:lumMod val="50000"/>
                </a:schemeClr>
              </a:solidFill>
            </a:endParaRPr>
          </a:p>
          <a:p>
            <a:pPr lvl="1"/>
            <a:r>
              <a:rPr lang="en-US" sz="4400" b="1" dirty="0">
                <a:solidFill>
                  <a:schemeClr val="tx1"/>
                </a:solidFill>
              </a:rPr>
              <a:t>Section I: Educational Data necessary for teaching a course</a:t>
            </a:r>
            <a:endParaRPr lang="en-US" sz="4400" dirty="0">
              <a:solidFill>
                <a:schemeClr val="tx1"/>
              </a:solidFill>
            </a:endParaRPr>
          </a:p>
          <a:p>
            <a:pPr lvl="1"/>
            <a:r>
              <a:rPr lang="en-US" sz="4400" b="1" dirty="0">
                <a:solidFill>
                  <a:schemeClr val="tx1"/>
                </a:solidFill>
              </a:rPr>
              <a:t>Section II: Review of the Transcript, Foreign Degree Evaluation or an AA-21 has been completed for Faculty with out a degree in the field being taught</a:t>
            </a:r>
            <a:endParaRPr lang="en-US" sz="4400" dirty="0">
              <a:solidFill>
                <a:schemeClr val="tx1"/>
              </a:solidFill>
            </a:endParaRPr>
          </a:p>
          <a:p>
            <a:pPr lvl="1"/>
            <a:r>
              <a:rPr lang="en-US" sz="4400" b="1" dirty="0">
                <a:solidFill>
                  <a:schemeClr val="tx1"/>
                </a:solidFill>
              </a:rPr>
              <a:t>Section III: Note in the box how you verified the Prior work or job experience and use the paper clip to attach reference letters, reference emails or telephone reference check forms </a:t>
            </a:r>
            <a:r>
              <a:rPr lang="en-US" sz="4400" b="1" dirty="0">
                <a:solidFill>
                  <a:schemeClr val="tx1"/>
                </a:solidFill>
                <a:highlight>
                  <a:srgbClr val="FFFF00"/>
                </a:highlight>
              </a:rPr>
              <a:t>(who spoke to when and what did they say)</a:t>
            </a:r>
            <a:endParaRPr lang="en-US" sz="4400" dirty="0">
              <a:solidFill>
                <a:schemeClr val="tx1"/>
              </a:solidFill>
              <a:highlight>
                <a:srgbClr val="FFFF00"/>
              </a:highlight>
            </a:endParaRPr>
          </a:p>
          <a:p>
            <a:pPr marL="114300" indent="0">
              <a:buNone/>
            </a:pPr>
            <a:r>
              <a:rPr lang="en-US" b="1" u="sng" dirty="0">
                <a:solidFill>
                  <a:schemeClr val="accent6">
                    <a:lumMod val="50000"/>
                  </a:schemeClr>
                </a:solidFill>
              </a:rPr>
              <a:t>Complete Data in the Contract</a:t>
            </a:r>
            <a:endParaRPr lang="en-US" sz="1600" dirty="0">
              <a:solidFill>
                <a:schemeClr val="accent6">
                  <a:lumMod val="50000"/>
                </a:schemeClr>
              </a:solidFill>
            </a:endParaRPr>
          </a:p>
          <a:p>
            <a:pPr lvl="1"/>
            <a:endParaRPr lang="en-US" b="1" dirty="0">
              <a:solidFill>
                <a:schemeClr val="accent6">
                  <a:lumMod val="50000"/>
                </a:schemeClr>
              </a:solidFill>
            </a:endParaRPr>
          </a:p>
          <a:p>
            <a:pPr lvl="1"/>
            <a:r>
              <a:rPr lang="en-US" sz="4000" b="1" dirty="0">
                <a:solidFill>
                  <a:schemeClr val="tx1"/>
                </a:solidFill>
              </a:rPr>
              <a:t>Faculty member first name and last name </a:t>
            </a:r>
            <a:endParaRPr lang="en-US" sz="4000" dirty="0">
              <a:solidFill>
                <a:schemeClr val="tx1"/>
              </a:solidFill>
            </a:endParaRPr>
          </a:p>
          <a:p>
            <a:pPr lvl="1"/>
            <a:r>
              <a:rPr lang="en-US" sz="4000" b="1" dirty="0">
                <a:solidFill>
                  <a:schemeClr val="tx1"/>
                </a:solidFill>
              </a:rPr>
              <a:t>800# ID </a:t>
            </a:r>
            <a:endParaRPr lang="en-US" sz="4000" dirty="0">
              <a:solidFill>
                <a:schemeClr val="tx1"/>
              </a:solidFill>
            </a:endParaRPr>
          </a:p>
          <a:p>
            <a:pPr lvl="1"/>
            <a:r>
              <a:rPr lang="en-US" sz="4000" b="1" dirty="0">
                <a:solidFill>
                  <a:schemeClr val="tx1"/>
                </a:solidFill>
              </a:rPr>
              <a:t>Check 1 box in Section I</a:t>
            </a:r>
            <a:endParaRPr lang="en-US" sz="4000" dirty="0">
              <a:solidFill>
                <a:schemeClr val="tx1"/>
              </a:solidFill>
            </a:endParaRPr>
          </a:p>
          <a:p>
            <a:pPr lvl="1"/>
            <a:r>
              <a:rPr lang="en-US" sz="4000" b="1" dirty="0">
                <a:solidFill>
                  <a:schemeClr val="tx1"/>
                </a:solidFill>
              </a:rPr>
              <a:t>Check 1 box in Section II</a:t>
            </a:r>
            <a:endParaRPr lang="en-US" sz="4000" dirty="0">
              <a:solidFill>
                <a:schemeClr val="tx1"/>
              </a:solidFill>
            </a:endParaRPr>
          </a:p>
          <a:p>
            <a:pPr lvl="1"/>
            <a:r>
              <a:rPr lang="en-US" sz="4000" b="1" dirty="0">
                <a:solidFill>
                  <a:schemeClr val="tx1"/>
                </a:solidFill>
              </a:rPr>
              <a:t>Check the box in Section III, fill in the box on how you are verifying the prior work experience and attach the Letters, emails or phone reference checks on the paperclip</a:t>
            </a:r>
            <a:endParaRPr lang="en-US" sz="4000" dirty="0">
              <a:solidFill>
                <a:schemeClr val="tx1"/>
              </a:solidFill>
            </a:endParaRPr>
          </a:p>
          <a:p>
            <a:pPr lvl="1"/>
            <a:r>
              <a:rPr lang="en-US" sz="4000" b="1" dirty="0">
                <a:solidFill>
                  <a:schemeClr val="tx1"/>
                </a:solidFill>
              </a:rPr>
              <a:t>Have all the appropriate signature authorities sign this form and click finish</a:t>
            </a:r>
          </a:p>
          <a:p>
            <a:pPr lvl="1"/>
            <a:r>
              <a:rPr lang="en-US" sz="4000" b="1" dirty="0">
                <a:solidFill>
                  <a:schemeClr val="tx1"/>
                </a:solidFill>
              </a:rPr>
              <a:t>Once the form is complete it will route to AA Personnel’s Image Now workflow queue for review</a:t>
            </a:r>
          </a:p>
          <a:p>
            <a:pPr marL="0" indent="0"/>
            <a:endParaRPr lang="en-US" dirty="0">
              <a:solidFill>
                <a:schemeClr val="accent6">
                  <a:lumMod val="50000"/>
                </a:schemeClr>
              </a:solidFill>
            </a:endParaRPr>
          </a:p>
          <a:p>
            <a:pPr marL="0" indent="0">
              <a:buNone/>
            </a:pPr>
            <a:r>
              <a:rPr lang="en-US" dirty="0">
                <a:solidFill>
                  <a:schemeClr val="accent6">
                    <a:lumMod val="50000"/>
                  </a:schemeClr>
                </a:solidFill>
              </a:rPr>
              <a:t>Files are reviewed by Internal Audit for compliance.</a:t>
            </a:r>
            <a:endParaRPr lang="en-US" dirty="0"/>
          </a:p>
        </p:txBody>
      </p:sp>
      <p:pic>
        <p:nvPicPr>
          <p:cNvPr id="5" name="Picture 4">
            <a:extLst>
              <a:ext uri="{FF2B5EF4-FFF2-40B4-BE49-F238E27FC236}">
                <a16:creationId xmlns:a16="http://schemas.microsoft.com/office/drawing/2014/main" id="{A716E508-7859-401C-8C55-916C73D202BF}"/>
              </a:ext>
            </a:extLst>
          </p:cNvPr>
          <p:cNvPicPr>
            <a:picLocks noChangeAspect="1"/>
          </p:cNvPicPr>
          <p:nvPr/>
        </p:nvPicPr>
        <p:blipFill>
          <a:blip r:embed="rId4"/>
          <a:stretch>
            <a:fillRect/>
          </a:stretch>
        </p:blipFill>
        <p:spPr>
          <a:xfrm>
            <a:off x="3448473" y="1477913"/>
            <a:ext cx="4743746" cy="5304845"/>
          </a:xfrm>
          <a:prstGeom prst="rect">
            <a:avLst/>
          </a:prstGeom>
        </p:spPr>
      </p:pic>
      <p:pic>
        <p:nvPicPr>
          <p:cNvPr id="6" name="Picture 5">
            <a:extLst>
              <a:ext uri="{FF2B5EF4-FFF2-40B4-BE49-F238E27FC236}">
                <a16:creationId xmlns:a16="http://schemas.microsoft.com/office/drawing/2014/main" id="{C9A33826-FB00-4656-B9CF-4D5FD409BFF8}"/>
              </a:ext>
            </a:extLst>
          </p:cNvPr>
          <p:cNvPicPr>
            <a:picLocks noChangeAspect="1"/>
          </p:cNvPicPr>
          <p:nvPr/>
        </p:nvPicPr>
        <p:blipFill>
          <a:blip r:embed="rId5"/>
          <a:stretch>
            <a:fillRect/>
          </a:stretch>
        </p:blipFill>
        <p:spPr>
          <a:xfrm>
            <a:off x="52302" y="1267627"/>
            <a:ext cx="3396171" cy="5590373"/>
          </a:xfrm>
          <a:prstGeom prst="rect">
            <a:avLst/>
          </a:prstGeom>
        </p:spPr>
      </p:pic>
    </p:spTree>
    <p:extLst>
      <p:ext uri="{BB962C8B-B14F-4D97-AF65-F5344CB8AC3E}">
        <p14:creationId xmlns:p14="http://schemas.microsoft.com/office/powerpoint/2010/main" val="409776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290004" y="681038"/>
            <a:ext cx="11611992" cy="615102"/>
          </a:xfrm>
        </p:spPr>
        <p:txBody>
          <a:bodyPr>
            <a:normAutofit/>
          </a:bodyPr>
          <a:lstStyle/>
          <a:p>
            <a:r>
              <a:rPr lang="en-US" sz="3600" b="1" dirty="0">
                <a:solidFill>
                  <a:schemeClr val="accent6">
                    <a:lumMod val="50000"/>
                  </a:schemeClr>
                </a:solidFill>
              </a:rPr>
              <a:t>Part-Time Faculty Contract (AA-15 </a:t>
            </a:r>
            <a:r>
              <a:rPr lang="en-US" sz="3600" b="1" dirty="0" err="1">
                <a:solidFill>
                  <a:schemeClr val="accent6">
                    <a:lumMod val="50000"/>
                  </a:schemeClr>
                </a:solidFill>
              </a:rPr>
              <a:t>Powerform</a:t>
            </a:r>
            <a:r>
              <a:rPr lang="en-US" sz="3600" b="1" dirty="0">
                <a:solidFill>
                  <a:schemeClr val="accent6">
                    <a:lumMod val="50000"/>
                  </a:schemeClr>
                </a:solidFill>
              </a:rPr>
              <a:t>)</a:t>
            </a:r>
          </a:p>
        </p:txBody>
      </p:sp>
      <p:pic>
        <p:nvPicPr>
          <p:cNvPr id="2" name="Picture 1">
            <a:extLst>
              <a:ext uri="{FF2B5EF4-FFF2-40B4-BE49-F238E27FC236}">
                <a16:creationId xmlns:a16="http://schemas.microsoft.com/office/drawing/2014/main" id="{07DDC852-EB4D-4105-95A2-6A1EAADF4D87}"/>
              </a:ext>
            </a:extLst>
          </p:cNvPr>
          <p:cNvPicPr>
            <a:picLocks noChangeAspect="1"/>
          </p:cNvPicPr>
          <p:nvPr/>
        </p:nvPicPr>
        <p:blipFill>
          <a:blip r:embed="rId4"/>
          <a:stretch>
            <a:fillRect/>
          </a:stretch>
        </p:blipFill>
        <p:spPr>
          <a:xfrm>
            <a:off x="0" y="1296140"/>
            <a:ext cx="4199234" cy="5394371"/>
          </a:xfrm>
          <a:prstGeom prst="rect">
            <a:avLst/>
          </a:prstGeom>
        </p:spPr>
      </p:pic>
      <p:pic>
        <p:nvPicPr>
          <p:cNvPr id="4" name="Picture 3">
            <a:extLst>
              <a:ext uri="{FF2B5EF4-FFF2-40B4-BE49-F238E27FC236}">
                <a16:creationId xmlns:a16="http://schemas.microsoft.com/office/drawing/2014/main" id="{CC5317FB-A39F-4ABF-9C8F-FEFCEA654C9B}"/>
              </a:ext>
            </a:extLst>
          </p:cNvPr>
          <p:cNvPicPr>
            <a:picLocks noChangeAspect="1"/>
          </p:cNvPicPr>
          <p:nvPr/>
        </p:nvPicPr>
        <p:blipFill>
          <a:blip r:embed="rId5"/>
          <a:stretch>
            <a:fillRect/>
          </a:stretch>
        </p:blipFill>
        <p:spPr>
          <a:xfrm>
            <a:off x="4282289" y="1304185"/>
            <a:ext cx="4317042" cy="5386325"/>
          </a:xfrm>
          <a:prstGeom prst="rect">
            <a:avLst/>
          </a:prstGeom>
        </p:spPr>
      </p:pic>
      <p:sp>
        <p:nvSpPr>
          <p:cNvPr id="6" name="Text Placeholder 5">
            <a:extLst>
              <a:ext uri="{FF2B5EF4-FFF2-40B4-BE49-F238E27FC236}">
                <a16:creationId xmlns:a16="http://schemas.microsoft.com/office/drawing/2014/main" id="{B728A6DF-FD52-40C2-B558-61BBED696DF4}"/>
              </a:ext>
            </a:extLst>
          </p:cNvPr>
          <p:cNvSpPr>
            <a:spLocks noGrp="1"/>
          </p:cNvSpPr>
          <p:nvPr>
            <p:ph type="body" idx="1"/>
          </p:nvPr>
        </p:nvSpPr>
        <p:spPr>
          <a:xfrm>
            <a:off x="8854288" y="1304184"/>
            <a:ext cx="3047708" cy="5304845"/>
          </a:xfrm>
        </p:spPr>
        <p:txBody>
          <a:bodyPr>
            <a:normAutofit fontScale="47500" lnSpcReduction="20000"/>
          </a:bodyPr>
          <a:lstStyle/>
          <a:p>
            <a:r>
              <a:rPr lang="en-US" b="1" u="sng" dirty="0">
                <a:solidFill>
                  <a:schemeClr val="accent6">
                    <a:lumMod val="50000"/>
                  </a:schemeClr>
                </a:solidFill>
                <a:hlinkClick r:id="rId6"/>
              </a:rPr>
              <a:t>https://na3.docusign.net/Member/PowerFormSigning.aspx?PowerFormId=bb4c007c-1c18-4bee-82f8-ba87a67ee3fc&amp;env=na3&amp;acct=ee04da26-1433-4cfc-9888-fd1b5e8e0c60&amp;v=2</a:t>
            </a:r>
            <a:endParaRPr lang="en-US" b="1" u="sng" dirty="0">
              <a:solidFill>
                <a:schemeClr val="accent6">
                  <a:lumMod val="50000"/>
                </a:schemeClr>
              </a:solidFill>
            </a:endParaRPr>
          </a:p>
          <a:p>
            <a:pPr marL="114300" indent="0">
              <a:buNone/>
            </a:pPr>
            <a:r>
              <a:rPr lang="en-US" b="1" u="sng" dirty="0">
                <a:solidFill>
                  <a:schemeClr val="accent6">
                    <a:lumMod val="50000"/>
                  </a:schemeClr>
                </a:solidFill>
              </a:rPr>
              <a:t>What is in a Contract?</a:t>
            </a:r>
            <a:endParaRPr lang="en-US" sz="1600" dirty="0">
              <a:solidFill>
                <a:schemeClr val="accent6">
                  <a:lumMod val="50000"/>
                </a:schemeClr>
              </a:solidFill>
            </a:endParaRPr>
          </a:p>
          <a:p>
            <a:pPr lvl="1"/>
            <a:r>
              <a:rPr lang="en-US" b="1" dirty="0">
                <a:solidFill>
                  <a:schemeClr val="tx1"/>
                </a:solidFill>
              </a:rPr>
              <a:t>Reasons To terminate</a:t>
            </a:r>
            <a:endParaRPr lang="en-US" sz="1600" dirty="0">
              <a:solidFill>
                <a:schemeClr val="tx1"/>
              </a:solidFill>
            </a:endParaRPr>
          </a:p>
          <a:p>
            <a:pPr lvl="1"/>
            <a:r>
              <a:rPr lang="en-US" b="1" dirty="0">
                <a:solidFill>
                  <a:schemeClr val="tx1"/>
                </a:solidFill>
              </a:rPr>
              <a:t>Direct Deposit</a:t>
            </a:r>
            <a:endParaRPr lang="en-US" sz="1600" dirty="0">
              <a:solidFill>
                <a:schemeClr val="tx1"/>
              </a:solidFill>
            </a:endParaRPr>
          </a:p>
          <a:p>
            <a:pPr lvl="1"/>
            <a:r>
              <a:rPr lang="en-US" b="1" dirty="0">
                <a:solidFill>
                  <a:schemeClr val="tx1"/>
                </a:solidFill>
              </a:rPr>
              <a:t>Criminal Background Check Statement</a:t>
            </a:r>
            <a:endParaRPr lang="en-US" sz="1600" dirty="0">
              <a:solidFill>
                <a:schemeClr val="tx1"/>
              </a:solidFill>
            </a:endParaRPr>
          </a:p>
          <a:p>
            <a:pPr lvl="1"/>
            <a:r>
              <a:rPr lang="en-US" b="1" dirty="0">
                <a:solidFill>
                  <a:schemeClr val="tx1"/>
                </a:solidFill>
              </a:rPr>
              <a:t>I-9 Requirement</a:t>
            </a:r>
            <a:endParaRPr lang="en-US" sz="1600" dirty="0">
              <a:solidFill>
                <a:schemeClr val="tx1"/>
              </a:solidFill>
            </a:endParaRPr>
          </a:p>
          <a:p>
            <a:pPr lvl="1"/>
            <a:r>
              <a:rPr lang="en-US" b="1" dirty="0">
                <a:solidFill>
                  <a:schemeClr val="tx1"/>
                </a:solidFill>
              </a:rPr>
              <a:t>Chair Responsible for PT Faculty Member Orientation</a:t>
            </a:r>
            <a:endParaRPr lang="en-US" sz="1600" dirty="0">
              <a:solidFill>
                <a:schemeClr val="tx1"/>
              </a:solidFill>
            </a:endParaRPr>
          </a:p>
          <a:p>
            <a:pPr marL="114300" indent="0">
              <a:buNone/>
            </a:pPr>
            <a:r>
              <a:rPr lang="en-US" b="1" u="sng" dirty="0">
                <a:solidFill>
                  <a:schemeClr val="accent6">
                    <a:lumMod val="50000"/>
                  </a:schemeClr>
                </a:solidFill>
              </a:rPr>
              <a:t>Complete Data in the Contract</a:t>
            </a:r>
            <a:endParaRPr lang="en-US" sz="1600" dirty="0">
              <a:solidFill>
                <a:schemeClr val="accent6">
                  <a:lumMod val="50000"/>
                </a:schemeClr>
              </a:solidFill>
            </a:endParaRPr>
          </a:p>
          <a:p>
            <a:pPr lvl="1"/>
            <a:r>
              <a:rPr lang="en-US" b="1" dirty="0">
                <a:solidFill>
                  <a:schemeClr val="accent6">
                    <a:lumMod val="50000"/>
                  </a:schemeClr>
                </a:solidFill>
              </a:rPr>
              <a:t> </a:t>
            </a:r>
            <a:r>
              <a:rPr lang="en-US" b="1" dirty="0">
                <a:solidFill>
                  <a:schemeClr val="tx1"/>
                </a:solidFill>
              </a:rPr>
              <a:t>800# ID</a:t>
            </a:r>
            <a:endParaRPr lang="en-US" sz="1600" dirty="0">
              <a:solidFill>
                <a:schemeClr val="tx1"/>
              </a:solidFill>
            </a:endParaRPr>
          </a:p>
          <a:p>
            <a:pPr lvl="1"/>
            <a:r>
              <a:rPr lang="en-US" b="1" dirty="0">
                <a:solidFill>
                  <a:schemeClr val="tx1"/>
                </a:solidFill>
              </a:rPr>
              <a:t>Title</a:t>
            </a:r>
            <a:endParaRPr lang="en-US" sz="1600" dirty="0">
              <a:solidFill>
                <a:schemeClr val="tx1"/>
              </a:solidFill>
            </a:endParaRPr>
          </a:p>
          <a:p>
            <a:pPr lvl="1"/>
            <a:r>
              <a:rPr lang="en-US" b="1" dirty="0">
                <a:solidFill>
                  <a:schemeClr val="tx1"/>
                </a:solidFill>
              </a:rPr>
              <a:t>Hiring Department</a:t>
            </a:r>
            <a:endParaRPr lang="en-US" sz="1600" dirty="0">
              <a:solidFill>
                <a:schemeClr val="tx1"/>
              </a:solidFill>
            </a:endParaRPr>
          </a:p>
          <a:p>
            <a:pPr lvl="1"/>
            <a:r>
              <a:rPr lang="en-US" b="1" dirty="0">
                <a:solidFill>
                  <a:schemeClr val="tx1"/>
                </a:solidFill>
              </a:rPr>
              <a:t>Salary</a:t>
            </a:r>
            <a:endParaRPr lang="en-US" sz="1600" dirty="0">
              <a:solidFill>
                <a:schemeClr val="tx1"/>
              </a:solidFill>
            </a:endParaRPr>
          </a:p>
          <a:p>
            <a:pPr lvl="1"/>
            <a:r>
              <a:rPr lang="en-US" b="1" dirty="0">
                <a:solidFill>
                  <a:schemeClr val="tx1"/>
                </a:solidFill>
              </a:rPr>
              <a:t>Date the form is completed</a:t>
            </a:r>
            <a:endParaRPr lang="en-US" sz="1600" dirty="0">
              <a:solidFill>
                <a:schemeClr val="tx1"/>
              </a:solidFill>
            </a:endParaRPr>
          </a:p>
          <a:p>
            <a:pPr lvl="1"/>
            <a:r>
              <a:rPr lang="en-US" b="1" dirty="0">
                <a:solidFill>
                  <a:schemeClr val="tx1"/>
                </a:solidFill>
              </a:rPr>
              <a:t>The Year or Term of Appointment or if Other Dates Apply</a:t>
            </a:r>
            <a:endParaRPr lang="en-US" sz="1600" dirty="0">
              <a:solidFill>
                <a:schemeClr val="tx1"/>
              </a:solidFill>
            </a:endParaRPr>
          </a:p>
          <a:p>
            <a:pPr lvl="1"/>
            <a:r>
              <a:rPr lang="en-US" b="1" dirty="0">
                <a:solidFill>
                  <a:schemeClr val="tx1"/>
                </a:solidFill>
              </a:rPr>
              <a:t>All of the course prefixes numbers and sections being taught</a:t>
            </a:r>
            <a:endParaRPr lang="en-US" sz="1600" dirty="0">
              <a:solidFill>
                <a:schemeClr val="tx1"/>
              </a:solidFill>
            </a:endParaRPr>
          </a:p>
          <a:p>
            <a:pPr lvl="1"/>
            <a:r>
              <a:rPr lang="en-US" b="1" dirty="0">
                <a:solidFill>
                  <a:schemeClr val="tx1"/>
                </a:solidFill>
              </a:rPr>
              <a:t>Attach any documentation needed</a:t>
            </a:r>
            <a:endParaRPr lang="en-US" sz="1600" dirty="0">
              <a:solidFill>
                <a:schemeClr val="tx1"/>
              </a:solidFill>
            </a:endParaRPr>
          </a:p>
          <a:p>
            <a:endParaRPr lang="en-US" sz="4800" dirty="0"/>
          </a:p>
        </p:txBody>
      </p:sp>
      <p:pic>
        <p:nvPicPr>
          <p:cNvPr id="7" name="Picture 6">
            <a:extLst>
              <a:ext uri="{FF2B5EF4-FFF2-40B4-BE49-F238E27FC236}">
                <a16:creationId xmlns:a16="http://schemas.microsoft.com/office/drawing/2014/main" id="{14ABB871-D467-8EE0-1073-4C244CF2A1C3}"/>
              </a:ext>
            </a:extLst>
          </p:cNvPr>
          <p:cNvPicPr>
            <a:picLocks noChangeAspect="1"/>
          </p:cNvPicPr>
          <p:nvPr/>
        </p:nvPicPr>
        <p:blipFill>
          <a:blip r:embed="rId7"/>
          <a:stretch>
            <a:fillRect/>
          </a:stretch>
        </p:blipFill>
        <p:spPr>
          <a:xfrm>
            <a:off x="1246511" y="1198733"/>
            <a:ext cx="1873762" cy="5659267"/>
          </a:xfrm>
          <a:prstGeom prst="rect">
            <a:avLst/>
          </a:prstGeom>
        </p:spPr>
      </p:pic>
    </p:spTree>
    <p:extLst>
      <p:ext uri="{BB962C8B-B14F-4D97-AF65-F5344CB8AC3E}">
        <p14:creationId xmlns:p14="http://schemas.microsoft.com/office/powerpoint/2010/main" val="388075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591463"/>
            <a:ext cx="10515600" cy="775612"/>
          </a:xfrm>
        </p:spPr>
        <p:txBody>
          <a:bodyPr>
            <a:normAutofit/>
          </a:bodyPr>
          <a:lstStyle/>
          <a:p>
            <a:pPr algn="ctr"/>
            <a:r>
              <a:rPr lang="en-US" sz="3600" b="1" dirty="0">
                <a:solidFill>
                  <a:schemeClr val="accent6">
                    <a:lumMod val="50000"/>
                  </a:schemeClr>
                </a:solidFill>
              </a:rPr>
              <a:t>DocuSign</a:t>
            </a:r>
          </a:p>
        </p:txBody>
      </p:sp>
      <p:sp>
        <p:nvSpPr>
          <p:cNvPr id="2" name="Rectangle 1">
            <a:extLst>
              <a:ext uri="{FF2B5EF4-FFF2-40B4-BE49-F238E27FC236}">
                <a16:creationId xmlns:a16="http://schemas.microsoft.com/office/drawing/2014/main" id="{8CF4D06F-02BB-4E4F-A2F5-547E88D2CF2C}"/>
              </a:ext>
            </a:extLst>
          </p:cNvPr>
          <p:cNvSpPr/>
          <p:nvPr/>
        </p:nvSpPr>
        <p:spPr>
          <a:xfrm>
            <a:off x="436106" y="4087638"/>
            <a:ext cx="5211255" cy="2246769"/>
          </a:xfrm>
          <a:prstGeom prst="rect">
            <a:avLst/>
          </a:prstGeom>
        </p:spPr>
        <p:txBody>
          <a:bodyPr wrap="square">
            <a:spAutoFit/>
          </a:bodyPr>
          <a:lstStyle/>
          <a:p>
            <a:endParaRPr lang="en-US" dirty="0">
              <a:hlinkClick r:id="rId4"/>
            </a:endParaRPr>
          </a:p>
          <a:p>
            <a:r>
              <a:rPr lang="en-US" dirty="0"/>
              <a:t>FAQ Page</a:t>
            </a:r>
            <a:endParaRPr lang="en-US" dirty="0">
              <a:hlinkClick r:id="rId4"/>
            </a:endParaRPr>
          </a:p>
          <a:p>
            <a:r>
              <a:rPr lang="en-US" dirty="0">
                <a:hlinkClick r:id="rId5"/>
              </a:rPr>
              <a:t>https://spaces.charlotte.edu/</a:t>
            </a:r>
            <a:endParaRPr lang="en-US" dirty="0"/>
          </a:p>
          <a:p>
            <a:endParaRPr lang="en-US" dirty="0"/>
          </a:p>
          <a:p>
            <a:r>
              <a:rPr lang="en-US" dirty="0"/>
              <a:t>Link to sign in  to DocuSign using Niner Credentials</a:t>
            </a:r>
          </a:p>
          <a:p>
            <a:r>
              <a:rPr lang="en-US" dirty="0">
                <a:hlinkClick r:id="rId6"/>
              </a:rPr>
              <a:t>https://docusign.uncc.edu/</a:t>
            </a:r>
            <a:endParaRPr lang="en-US" dirty="0"/>
          </a:p>
          <a:p>
            <a:endParaRPr lang="en-US" dirty="0"/>
          </a:p>
          <a:p>
            <a:endParaRPr lang="en-US" dirty="0"/>
          </a:p>
          <a:p>
            <a:endParaRPr lang="en-US" dirty="0"/>
          </a:p>
          <a:p>
            <a:endParaRPr lang="en-US" dirty="0"/>
          </a:p>
        </p:txBody>
      </p:sp>
      <p:pic>
        <p:nvPicPr>
          <p:cNvPr id="5" name="Content Placeholder 4">
            <a:extLst>
              <a:ext uri="{FF2B5EF4-FFF2-40B4-BE49-F238E27FC236}">
                <a16:creationId xmlns:a16="http://schemas.microsoft.com/office/drawing/2014/main" id="{A8F4901D-D3B5-41FE-B472-E78F85C0AA19}"/>
              </a:ext>
            </a:extLst>
          </p:cNvPr>
          <p:cNvPicPr>
            <a:picLocks noChangeAspect="1"/>
          </p:cNvPicPr>
          <p:nvPr/>
        </p:nvPicPr>
        <p:blipFill>
          <a:blip r:embed="rId7"/>
          <a:stretch>
            <a:fillRect/>
          </a:stretch>
        </p:blipFill>
        <p:spPr>
          <a:xfrm>
            <a:off x="172017" y="832917"/>
            <a:ext cx="4608214" cy="3395050"/>
          </a:xfrm>
          <a:prstGeom prst="rect">
            <a:avLst/>
          </a:prstGeom>
        </p:spPr>
      </p:pic>
      <p:pic>
        <p:nvPicPr>
          <p:cNvPr id="6" name="Content Placeholder 6">
            <a:extLst>
              <a:ext uri="{FF2B5EF4-FFF2-40B4-BE49-F238E27FC236}">
                <a16:creationId xmlns:a16="http://schemas.microsoft.com/office/drawing/2014/main" id="{F7262A4F-0DA4-4E65-9C87-F88E5F7F3229}"/>
              </a:ext>
            </a:extLst>
          </p:cNvPr>
          <p:cNvPicPr>
            <a:picLocks noChangeAspect="1"/>
          </p:cNvPicPr>
          <p:nvPr/>
        </p:nvPicPr>
        <p:blipFill>
          <a:blip r:embed="rId8"/>
          <a:stretch>
            <a:fillRect/>
          </a:stretch>
        </p:blipFill>
        <p:spPr>
          <a:xfrm>
            <a:off x="7271441" y="822357"/>
            <a:ext cx="4748542" cy="3810000"/>
          </a:xfrm>
          <a:prstGeom prst="rect">
            <a:avLst/>
          </a:prstGeom>
          <a:noFill/>
          <a:ln>
            <a:noFill/>
          </a:ln>
        </p:spPr>
      </p:pic>
      <p:sp>
        <p:nvSpPr>
          <p:cNvPr id="7" name="Content Placeholder 2">
            <a:extLst>
              <a:ext uri="{FF2B5EF4-FFF2-40B4-BE49-F238E27FC236}">
                <a16:creationId xmlns:a16="http://schemas.microsoft.com/office/drawing/2014/main" id="{38FA4439-B3C2-4875-A59D-009F223BA6F8}"/>
              </a:ext>
            </a:extLst>
          </p:cNvPr>
          <p:cNvSpPr txBox="1">
            <a:spLocks/>
          </p:cNvSpPr>
          <p:nvPr/>
        </p:nvSpPr>
        <p:spPr>
          <a:xfrm>
            <a:off x="7561151" y="4632357"/>
            <a:ext cx="4458832" cy="18288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Arial"/>
              <a:buAutoNum type="arabicParenR"/>
            </a:pPr>
            <a:r>
              <a:rPr lang="en-US" dirty="0"/>
              <a:t>Click the upload button or Drag and Drop the files to be loaded</a:t>
            </a:r>
          </a:p>
          <a:p>
            <a:pPr marL="514350" indent="-514350">
              <a:buFont typeface="Arial"/>
              <a:buAutoNum type="arabicParenR"/>
            </a:pPr>
            <a:endParaRPr lang="en-US" dirty="0"/>
          </a:p>
          <a:p>
            <a:pPr marL="514350" indent="-514350">
              <a:buFont typeface="Arial"/>
              <a:buAutoNum type="arabicParenR"/>
            </a:pPr>
            <a:r>
              <a:rPr lang="en-US" dirty="0"/>
              <a:t>Type in all the recipients needed and choose needs to sign or CC and pick the order with checking the signing order button</a:t>
            </a:r>
          </a:p>
          <a:p>
            <a:pPr marL="514350" indent="-514350">
              <a:buFont typeface="Arial"/>
              <a:buAutoNum type="arabicParenR"/>
            </a:pPr>
            <a:endParaRPr lang="en-US" dirty="0"/>
          </a:p>
          <a:p>
            <a:pPr marL="514350" indent="-514350">
              <a:buFont typeface="Arial"/>
              <a:buAutoNum type="arabicParenR"/>
            </a:pPr>
            <a:r>
              <a:rPr lang="en-US" dirty="0"/>
              <a:t>Click the Next gold button</a:t>
            </a:r>
          </a:p>
          <a:p>
            <a:pPr marL="514350" indent="-514350">
              <a:buFont typeface="Arial"/>
              <a:buAutoNum type="arabicParenR"/>
            </a:pPr>
            <a:endParaRPr lang="en-US" dirty="0"/>
          </a:p>
          <a:p>
            <a:pPr marL="514350" indent="-514350">
              <a:buFont typeface="Arial"/>
              <a:buAutoNum type="arabicParenR"/>
            </a:pPr>
            <a:endParaRPr lang="en-US" dirty="0"/>
          </a:p>
        </p:txBody>
      </p:sp>
    </p:spTree>
    <p:extLst>
      <p:ext uri="{BB962C8B-B14F-4D97-AF65-F5344CB8AC3E}">
        <p14:creationId xmlns:p14="http://schemas.microsoft.com/office/powerpoint/2010/main" val="231726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681037"/>
            <a:ext cx="10515600" cy="757505"/>
          </a:xfrm>
        </p:spPr>
        <p:txBody>
          <a:bodyPr>
            <a:normAutofit/>
          </a:bodyPr>
          <a:lstStyle/>
          <a:p>
            <a:pPr algn="ctr"/>
            <a:r>
              <a:rPr lang="en-US" sz="3600" b="1" dirty="0">
                <a:solidFill>
                  <a:schemeClr val="accent6">
                    <a:lumMod val="50000"/>
                  </a:schemeClr>
                </a:solidFill>
              </a:rPr>
              <a:t>Placing Signatures in DocuSign and Sending</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7813140" y="1825625"/>
            <a:ext cx="3540659" cy="4351338"/>
          </a:xfrm>
        </p:spPr>
        <p:txBody>
          <a:bodyPr>
            <a:normAutofit fontScale="55000" lnSpcReduction="20000"/>
          </a:bodyPr>
          <a:lstStyle/>
          <a:p>
            <a:pPr marL="514350" indent="-514350">
              <a:buAutoNum type="arabicParenR"/>
            </a:pPr>
            <a:r>
              <a:rPr lang="en-US" dirty="0"/>
              <a:t>Click the signature and drag to the line where it needs to be placed</a:t>
            </a:r>
          </a:p>
          <a:p>
            <a:pPr marL="514350" indent="-514350">
              <a:buAutoNum type="arabicParenR"/>
            </a:pPr>
            <a:r>
              <a:rPr lang="en-US" dirty="0"/>
              <a:t>Grab the Date Signed and drop on the signature line</a:t>
            </a:r>
          </a:p>
          <a:p>
            <a:pPr marL="514350" indent="-514350">
              <a:buAutoNum type="arabicParenR"/>
            </a:pPr>
            <a:r>
              <a:rPr lang="en-US" dirty="0"/>
              <a:t>After placing the second signature the recipient box will show up and choose the correct name and blue color from the drop down for both the signature and date</a:t>
            </a:r>
          </a:p>
          <a:p>
            <a:pPr marL="514350" indent="-514350">
              <a:buAutoNum type="arabicParenR"/>
            </a:pPr>
            <a:r>
              <a:rPr lang="en-US" dirty="0"/>
              <a:t>Hit the send button when all signatures are added</a:t>
            </a:r>
          </a:p>
          <a:p>
            <a:pPr marL="514350" indent="-514350">
              <a:buFont typeface="Arial"/>
              <a:buAutoNum type="arabicParenR"/>
            </a:pPr>
            <a:r>
              <a:rPr lang="en-US" b="1" i="0" dirty="0" err="1">
                <a:solidFill>
                  <a:srgbClr val="000000"/>
                </a:solidFill>
                <a:effectLst/>
                <a:latin typeface="Calibri" panose="020F0502020204030204" pitchFamily="34" charset="0"/>
              </a:rPr>
              <a:t>Docusign</a:t>
            </a:r>
            <a:r>
              <a:rPr lang="en-US" b="1" i="0" dirty="0">
                <a:solidFill>
                  <a:srgbClr val="000000"/>
                </a:solidFill>
                <a:effectLst/>
                <a:latin typeface="Calibri" panose="020F0502020204030204" pitchFamily="34" charset="0"/>
              </a:rPr>
              <a:t> Updates:</a:t>
            </a:r>
            <a:r>
              <a:rPr lang="en-US" b="0" i="0" dirty="0">
                <a:solidFill>
                  <a:srgbClr val="000000"/>
                </a:solidFill>
                <a:effectLst/>
                <a:latin typeface="Calibri" panose="020F0502020204030204" pitchFamily="34" charset="0"/>
              </a:rPr>
              <a:t> </a:t>
            </a:r>
            <a:r>
              <a:rPr lang="en-US" b="0" i="0" u="sng" dirty="0" err="1">
                <a:solidFill>
                  <a:srgbClr val="005035"/>
                </a:solidFill>
                <a:effectLst/>
                <a:latin typeface="Calibri" panose="020F0502020204030204" pitchFamily="34" charset="0"/>
                <a:hlinkClick r:id="rId4" tooltip="Docusign accounts will be changed to NinerNet@charlotte.edu Friday, Feb. 28"/>
              </a:rPr>
              <a:t>Docusign</a:t>
            </a:r>
            <a:r>
              <a:rPr lang="en-US" b="0" i="0" u="sng" dirty="0">
                <a:solidFill>
                  <a:srgbClr val="005035"/>
                </a:solidFill>
                <a:effectLst/>
                <a:latin typeface="Calibri" panose="020F0502020204030204" pitchFamily="34" charset="0"/>
                <a:hlinkClick r:id="rId4" tooltip="Docusign accounts will be changed to NinerNet@charlotte.edu Friday, Feb. 28"/>
              </a:rPr>
              <a:t> accounts will be changed to NinerNet@charlotte.edu Friday, Feb. 28</a:t>
            </a:r>
            <a:r>
              <a:rPr lang="en-US" b="0" i="0" dirty="0">
                <a:solidFill>
                  <a:srgbClr val="000000"/>
                </a:solidFill>
                <a:effectLst/>
                <a:latin typeface="Calibri" panose="020F0502020204030204" pitchFamily="34" charset="0"/>
              </a:rPr>
              <a:t>. There will be a </a:t>
            </a:r>
            <a:r>
              <a:rPr lang="en-US" b="0" i="0" dirty="0" err="1">
                <a:solidFill>
                  <a:srgbClr val="000000"/>
                </a:solidFill>
                <a:effectLst/>
                <a:latin typeface="Calibri" panose="020F0502020204030204" pitchFamily="34" charset="0"/>
              </a:rPr>
              <a:t>Docusign</a:t>
            </a:r>
            <a:r>
              <a:rPr lang="en-US" b="0" i="0" dirty="0">
                <a:solidFill>
                  <a:srgbClr val="000000"/>
                </a:solidFill>
                <a:effectLst/>
                <a:latin typeface="Calibri" panose="020F0502020204030204" pitchFamily="34" charset="0"/>
              </a:rPr>
              <a:t> outage from 5 p.m., Friday, Feb. 28, through 5 p.m., Sunday, March 2.</a:t>
            </a:r>
            <a:endParaRPr lang="en-US" dirty="0"/>
          </a:p>
          <a:p>
            <a:endParaRPr lang="en-US" dirty="0"/>
          </a:p>
        </p:txBody>
      </p:sp>
      <p:pic>
        <p:nvPicPr>
          <p:cNvPr id="2" name="Picture 1">
            <a:extLst>
              <a:ext uri="{FF2B5EF4-FFF2-40B4-BE49-F238E27FC236}">
                <a16:creationId xmlns:a16="http://schemas.microsoft.com/office/drawing/2014/main" id="{BA0CCD15-8727-4A6E-9A06-6E8BAC36FA1C}"/>
              </a:ext>
            </a:extLst>
          </p:cNvPr>
          <p:cNvPicPr>
            <a:picLocks noChangeAspect="1"/>
          </p:cNvPicPr>
          <p:nvPr/>
        </p:nvPicPr>
        <p:blipFill>
          <a:blip r:embed="rId5"/>
          <a:stretch>
            <a:fillRect/>
          </a:stretch>
        </p:blipFill>
        <p:spPr>
          <a:xfrm>
            <a:off x="352791" y="1438542"/>
            <a:ext cx="6555003" cy="5188595"/>
          </a:xfrm>
          <a:prstGeom prst="rect">
            <a:avLst/>
          </a:prstGeom>
        </p:spPr>
      </p:pic>
      <p:sp>
        <p:nvSpPr>
          <p:cNvPr id="4" name="Rectangle 3">
            <a:extLst>
              <a:ext uri="{FF2B5EF4-FFF2-40B4-BE49-F238E27FC236}">
                <a16:creationId xmlns:a16="http://schemas.microsoft.com/office/drawing/2014/main" id="{5B98D737-F96E-4086-9C24-FF361CB99983}"/>
              </a:ext>
            </a:extLst>
          </p:cNvPr>
          <p:cNvSpPr/>
          <p:nvPr/>
        </p:nvSpPr>
        <p:spPr>
          <a:xfrm>
            <a:off x="2020824" y="2075688"/>
            <a:ext cx="3108960" cy="3343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81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68655" y="762611"/>
            <a:ext cx="6658070" cy="1325563"/>
          </a:xfrm>
        </p:spPr>
        <p:txBody>
          <a:bodyPr/>
          <a:lstStyle/>
          <a:p>
            <a:r>
              <a:rPr lang="en-US" sz="3600" b="1" dirty="0">
                <a:solidFill>
                  <a:schemeClr val="accent6">
                    <a:lumMod val="50000"/>
                  </a:schemeClr>
                </a:solidFill>
              </a:rPr>
              <a:t>SACS 6.2.a Comprehensive Standard</a:t>
            </a:r>
          </a:p>
        </p:txBody>
      </p:sp>
      <p:pic>
        <p:nvPicPr>
          <p:cNvPr id="4" name="Content Placeholder 6">
            <a:extLst>
              <a:ext uri="{FF2B5EF4-FFF2-40B4-BE49-F238E27FC236}">
                <a16:creationId xmlns:a16="http://schemas.microsoft.com/office/drawing/2014/main" id="{FA3E4B84-6786-41AC-AB6F-B3D24686ACF3}"/>
              </a:ext>
            </a:extLst>
          </p:cNvPr>
          <p:cNvPicPr>
            <a:picLocks noChangeAspect="1"/>
          </p:cNvPicPr>
          <p:nvPr/>
        </p:nvPicPr>
        <p:blipFill>
          <a:blip r:embed="rId4"/>
          <a:stretch>
            <a:fillRect/>
          </a:stretch>
        </p:blipFill>
        <p:spPr>
          <a:xfrm>
            <a:off x="5413972" y="762611"/>
            <a:ext cx="6355533" cy="6095389"/>
          </a:xfrm>
          <a:prstGeom prst="rect">
            <a:avLst/>
          </a:prstGeom>
          <a:noFill/>
          <a:ln>
            <a:noFill/>
          </a:ln>
        </p:spPr>
      </p:pic>
      <p:sp>
        <p:nvSpPr>
          <p:cNvPr id="5" name="Right Arrow 2">
            <a:extLst>
              <a:ext uri="{FF2B5EF4-FFF2-40B4-BE49-F238E27FC236}">
                <a16:creationId xmlns:a16="http://schemas.microsoft.com/office/drawing/2014/main" id="{EF047429-8B03-4A3D-A76B-8975793F7DB1}"/>
              </a:ext>
            </a:extLst>
          </p:cNvPr>
          <p:cNvSpPr/>
          <p:nvPr/>
        </p:nvSpPr>
        <p:spPr>
          <a:xfrm>
            <a:off x="4840208" y="3676626"/>
            <a:ext cx="978408" cy="136602"/>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2">
            <a:extLst>
              <a:ext uri="{FF2B5EF4-FFF2-40B4-BE49-F238E27FC236}">
                <a16:creationId xmlns:a16="http://schemas.microsoft.com/office/drawing/2014/main" id="{F9808B3B-A6FD-4C44-A191-EE5304034817}"/>
              </a:ext>
            </a:extLst>
          </p:cNvPr>
          <p:cNvSpPr/>
          <p:nvPr/>
        </p:nvSpPr>
        <p:spPr>
          <a:xfrm>
            <a:off x="4840208" y="5395834"/>
            <a:ext cx="978408" cy="136602"/>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36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6762" y="872119"/>
            <a:ext cx="5209515" cy="1246391"/>
          </a:xfrm>
        </p:spPr>
        <p:txBody>
          <a:bodyPr>
            <a:normAutofit fontScale="90000"/>
          </a:bodyPr>
          <a:lstStyle/>
          <a:p>
            <a:r>
              <a:rPr lang="en-US" sz="3600" b="1" dirty="0">
                <a:solidFill>
                  <a:schemeClr val="accent6">
                    <a:lumMod val="50000"/>
                  </a:schemeClr>
                </a:solidFill>
              </a:rPr>
              <a:t>AA-21 – Exceptions to the Criteria for Accreditation Sample</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258778" y="2118510"/>
            <a:ext cx="4322276" cy="4662536"/>
          </a:xfrm>
        </p:spPr>
        <p:txBody>
          <a:bodyPr>
            <a:normAutofit lnSpcReduction="10000"/>
          </a:bodyPr>
          <a:lstStyle/>
          <a:p>
            <a:r>
              <a:rPr lang="en-US" sz="1800" dirty="0"/>
              <a:t>Must use the correct 800# (form populates other data from Banner)</a:t>
            </a:r>
          </a:p>
          <a:p>
            <a:r>
              <a:rPr lang="en-US" sz="1800" dirty="0"/>
              <a:t>Must use the drop down for Semester and Year to populate the course the Faculty Member is teaching (form choices in drop down come from schedules keyed in Banner)</a:t>
            </a:r>
          </a:p>
          <a:p>
            <a:r>
              <a:rPr lang="en-US" sz="1800" dirty="0"/>
              <a:t>Free Fill Education and Course Objectives along with the (Other Qualifications to Qualify the hire to teach that course)</a:t>
            </a:r>
          </a:p>
          <a:p>
            <a:r>
              <a:rPr lang="en-US" sz="1800" dirty="0"/>
              <a:t>Catalog Description will auto populate</a:t>
            </a:r>
          </a:p>
          <a:p>
            <a:r>
              <a:rPr lang="en-US" sz="1800" dirty="0"/>
              <a:t>Authorizations (Use either 800# or Last Name, First Name to Populate field</a:t>
            </a:r>
          </a:p>
          <a:p>
            <a:r>
              <a:rPr lang="en-US" sz="1800" dirty="0"/>
              <a:t>Last 2 approvals should be Franci and Dr. Eric </a:t>
            </a:r>
            <a:r>
              <a:rPr lang="en-US" sz="1800" dirty="0" err="1"/>
              <a:t>Heggestad</a:t>
            </a:r>
            <a:endParaRPr lang="en-US" sz="1800" dirty="0"/>
          </a:p>
          <a:p>
            <a:endParaRPr lang="en-US" sz="1800" dirty="0"/>
          </a:p>
          <a:p>
            <a:endParaRPr lang="en-US" sz="1800" dirty="0"/>
          </a:p>
          <a:p>
            <a:pPr marL="114300" indent="0">
              <a:buNone/>
            </a:pPr>
            <a:endParaRPr lang="en-US" dirty="0"/>
          </a:p>
        </p:txBody>
      </p:sp>
      <p:pic>
        <p:nvPicPr>
          <p:cNvPr id="2" name="Picture 1">
            <a:extLst>
              <a:ext uri="{FF2B5EF4-FFF2-40B4-BE49-F238E27FC236}">
                <a16:creationId xmlns:a16="http://schemas.microsoft.com/office/drawing/2014/main" id="{CC15531C-F5D3-42F3-A70D-56CB042B2097}"/>
              </a:ext>
            </a:extLst>
          </p:cNvPr>
          <p:cNvPicPr>
            <a:picLocks noChangeAspect="1"/>
          </p:cNvPicPr>
          <p:nvPr/>
        </p:nvPicPr>
        <p:blipFill>
          <a:blip r:embed="rId4"/>
          <a:stretch>
            <a:fillRect/>
          </a:stretch>
        </p:blipFill>
        <p:spPr>
          <a:xfrm>
            <a:off x="4581054" y="0"/>
            <a:ext cx="7610948" cy="6858000"/>
          </a:xfrm>
          <a:prstGeom prst="rect">
            <a:avLst/>
          </a:prstGeom>
        </p:spPr>
      </p:pic>
      <p:sp>
        <p:nvSpPr>
          <p:cNvPr id="5" name="Right Arrow 2">
            <a:extLst>
              <a:ext uri="{FF2B5EF4-FFF2-40B4-BE49-F238E27FC236}">
                <a16:creationId xmlns:a16="http://schemas.microsoft.com/office/drawing/2014/main" id="{3671758F-C97B-40B1-8895-7C6A72B71385}"/>
              </a:ext>
            </a:extLst>
          </p:cNvPr>
          <p:cNvSpPr/>
          <p:nvPr/>
        </p:nvSpPr>
        <p:spPr>
          <a:xfrm>
            <a:off x="4671587" y="562234"/>
            <a:ext cx="624689" cy="11677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2">
            <a:extLst>
              <a:ext uri="{FF2B5EF4-FFF2-40B4-BE49-F238E27FC236}">
                <a16:creationId xmlns:a16="http://schemas.microsoft.com/office/drawing/2014/main" id="{4E4866AA-E004-4263-BE2D-3774EA9BB3EE}"/>
              </a:ext>
            </a:extLst>
          </p:cNvPr>
          <p:cNvSpPr/>
          <p:nvPr/>
        </p:nvSpPr>
        <p:spPr>
          <a:xfrm flipV="1">
            <a:off x="4671586" y="1140147"/>
            <a:ext cx="624689" cy="11677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2">
            <a:extLst>
              <a:ext uri="{FF2B5EF4-FFF2-40B4-BE49-F238E27FC236}">
                <a16:creationId xmlns:a16="http://schemas.microsoft.com/office/drawing/2014/main" id="{5F1AB002-81ED-4584-9189-BB80B28FF55E}"/>
              </a:ext>
            </a:extLst>
          </p:cNvPr>
          <p:cNvSpPr/>
          <p:nvPr/>
        </p:nvSpPr>
        <p:spPr>
          <a:xfrm>
            <a:off x="8386528" y="1140147"/>
            <a:ext cx="624689" cy="116776"/>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2">
            <a:extLst>
              <a:ext uri="{FF2B5EF4-FFF2-40B4-BE49-F238E27FC236}">
                <a16:creationId xmlns:a16="http://schemas.microsoft.com/office/drawing/2014/main" id="{631FC0CB-440A-46CB-B0E6-05AB1986D5D3}"/>
              </a:ext>
            </a:extLst>
          </p:cNvPr>
          <p:cNvSpPr/>
          <p:nvPr/>
        </p:nvSpPr>
        <p:spPr>
          <a:xfrm>
            <a:off x="4481465" y="2490915"/>
            <a:ext cx="271605" cy="10743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2">
            <a:extLst>
              <a:ext uri="{FF2B5EF4-FFF2-40B4-BE49-F238E27FC236}">
                <a16:creationId xmlns:a16="http://schemas.microsoft.com/office/drawing/2014/main" id="{F14A02B5-5626-40A7-A109-17FC70F78E94}"/>
              </a:ext>
            </a:extLst>
          </p:cNvPr>
          <p:cNvSpPr/>
          <p:nvPr/>
        </p:nvSpPr>
        <p:spPr>
          <a:xfrm>
            <a:off x="4481465" y="3321570"/>
            <a:ext cx="271605" cy="10743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2">
            <a:extLst>
              <a:ext uri="{FF2B5EF4-FFF2-40B4-BE49-F238E27FC236}">
                <a16:creationId xmlns:a16="http://schemas.microsoft.com/office/drawing/2014/main" id="{4D4FCD1C-2001-407E-9F8B-F8DD09EDF38D}"/>
              </a:ext>
            </a:extLst>
          </p:cNvPr>
          <p:cNvSpPr/>
          <p:nvPr/>
        </p:nvSpPr>
        <p:spPr>
          <a:xfrm>
            <a:off x="4481465" y="4675391"/>
            <a:ext cx="271605" cy="10743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4C280D-73AB-4E3F-9819-6AA59C4413AD}"/>
              </a:ext>
            </a:extLst>
          </p:cNvPr>
          <p:cNvSpPr/>
          <p:nvPr/>
        </p:nvSpPr>
        <p:spPr>
          <a:xfrm>
            <a:off x="6601968" y="6382512"/>
            <a:ext cx="2569464" cy="116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E85148B-C12F-AE95-6D2C-1DD328516DE3}"/>
              </a:ext>
            </a:extLst>
          </p:cNvPr>
          <p:cNvPicPr>
            <a:picLocks noChangeAspect="1"/>
          </p:cNvPicPr>
          <p:nvPr/>
        </p:nvPicPr>
        <p:blipFill>
          <a:blip r:embed="rId5"/>
          <a:stretch>
            <a:fillRect/>
          </a:stretch>
        </p:blipFill>
        <p:spPr>
          <a:xfrm>
            <a:off x="4921760" y="6382512"/>
            <a:ext cx="3360416" cy="226290"/>
          </a:xfrm>
          <a:prstGeom prst="rect">
            <a:avLst/>
          </a:prstGeom>
        </p:spPr>
      </p:pic>
      <p:sp>
        <p:nvSpPr>
          <p:cNvPr id="12" name="TextBox 11">
            <a:extLst>
              <a:ext uri="{FF2B5EF4-FFF2-40B4-BE49-F238E27FC236}">
                <a16:creationId xmlns:a16="http://schemas.microsoft.com/office/drawing/2014/main" id="{E15831F9-A07B-A2CC-57D7-C43852C820C7}"/>
              </a:ext>
            </a:extLst>
          </p:cNvPr>
          <p:cNvSpPr txBox="1"/>
          <p:nvPr/>
        </p:nvSpPr>
        <p:spPr>
          <a:xfrm>
            <a:off x="8358606" y="6368498"/>
            <a:ext cx="1763962" cy="261610"/>
          </a:xfrm>
          <a:prstGeom prst="rect">
            <a:avLst/>
          </a:prstGeom>
          <a:noFill/>
        </p:spPr>
        <p:txBody>
          <a:bodyPr wrap="square" rtlCol="0">
            <a:spAutoFit/>
          </a:bodyPr>
          <a:lstStyle/>
          <a:p>
            <a:r>
              <a:rPr lang="en-US" sz="1050" dirty="0" err="1"/>
              <a:t>Heggestad</a:t>
            </a:r>
            <a:r>
              <a:rPr lang="en-US" sz="1050" dirty="0"/>
              <a:t>, Eric</a:t>
            </a:r>
          </a:p>
        </p:txBody>
      </p:sp>
    </p:spTree>
    <p:extLst>
      <p:ext uri="{BB962C8B-B14F-4D97-AF65-F5344CB8AC3E}">
        <p14:creationId xmlns:p14="http://schemas.microsoft.com/office/powerpoint/2010/main" val="172524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67E9D32E-18BD-4FB3-9D64-DF65F3EAE531}"/>
              </a:ext>
            </a:extLst>
          </p:cNvPr>
          <p:cNvSpPr>
            <a:spLocks noGrp="1"/>
          </p:cNvSpPr>
          <p:nvPr>
            <p:ph type="title"/>
          </p:nvPr>
        </p:nvSpPr>
        <p:spPr/>
        <p:txBody>
          <a:bodyPr/>
          <a:lstStyle/>
          <a:p>
            <a:r>
              <a:rPr lang="en-US" b="1" dirty="0">
                <a:solidFill>
                  <a:schemeClr val="accent6">
                    <a:lumMod val="50000"/>
                  </a:schemeClr>
                </a:solidFill>
              </a:rPr>
              <a:t>Academic Budget and Personnel Website</a:t>
            </a:r>
            <a:endParaRPr lang="en-US" dirty="0">
              <a:solidFill>
                <a:schemeClr val="accent6">
                  <a:lumMod val="50000"/>
                </a:schemeClr>
              </a:solidFill>
            </a:endParaRPr>
          </a:p>
        </p:txBody>
      </p:sp>
      <p:sp>
        <p:nvSpPr>
          <p:cNvPr id="3" name="Text Placeholder 2">
            <a:extLst>
              <a:ext uri="{FF2B5EF4-FFF2-40B4-BE49-F238E27FC236}">
                <a16:creationId xmlns:a16="http://schemas.microsoft.com/office/drawing/2014/main" id="{3EF7129F-70DB-4FC3-978F-DE6ACE48F76F}"/>
              </a:ext>
            </a:extLst>
          </p:cNvPr>
          <p:cNvSpPr>
            <a:spLocks noGrp="1"/>
          </p:cNvSpPr>
          <p:nvPr>
            <p:ph type="body" idx="1"/>
          </p:nvPr>
        </p:nvSpPr>
        <p:spPr>
          <a:xfrm>
            <a:off x="678402" y="1253331"/>
            <a:ext cx="10515600" cy="437357"/>
          </a:xfrm>
        </p:spPr>
        <p:txBody>
          <a:bodyPr>
            <a:normAutofit fontScale="70000" lnSpcReduction="20000"/>
          </a:bodyPr>
          <a:lstStyle/>
          <a:p>
            <a:pPr marL="114300" indent="0" algn="ctr">
              <a:buNone/>
            </a:pPr>
            <a:r>
              <a:rPr lang="en-US" dirty="0">
                <a:latin typeface="Arial" panose="020B0604020202020204" pitchFamily="34" charset="0"/>
                <a:cs typeface="Arial" panose="020B0604020202020204" pitchFamily="34" charset="0"/>
                <a:hlinkClick r:id="rId4"/>
              </a:rPr>
              <a:t>https://provost.charlotte.edu/academic-budget-personnel/academic-budget-and-personnel</a:t>
            </a:r>
            <a:endParaRPr lang="en-US" dirty="0"/>
          </a:p>
        </p:txBody>
      </p:sp>
      <p:sp>
        <p:nvSpPr>
          <p:cNvPr id="5" name="Line Callout 2 8">
            <a:extLst>
              <a:ext uri="{FF2B5EF4-FFF2-40B4-BE49-F238E27FC236}">
                <a16:creationId xmlns:a16="http://schemas.microsoft.com/office/drawing/2014/main" id="{C8F8D63C-B764-43E6-933C-7B7D8CBD7D6A}"/>
              </a:ext>
            </a:extLst>
          </p:cNvPr>
          <p:cNvSpPr/>
          <p:nvPr/>
        </p:nvSpPr>
        <p:spPr>
          <a:xfrm>
            <a:off x="997998" y="3594332"/>
            <a:ext cx="990600" cy="381000"/>
          </a:xfrm>
          <a:prstGeom prst="borderCallout2">
            <a:avLst>
              <a:gd name="adj1" fmla="val 30400"/>
              <a:gd name="adj2" fmla="val 104587"/>
              <a:gd name="adj3" fmla="val 36226"/>
              <a:gd name="adj4" fmla="val 112385"/>
              <a:gd name="adj5" fmla="val 113702"/>
              <a:gd name="adj6" fmla="val 144704"/>
            </a:avLst>
          </a:prstGeom>
          <a:solidFill>
            <a:schemeClr val="accent4">
              <a:lumMod val="60000"/>
              <a:lumOff val="40000"/>
            </a:schemeClr>
          </a:solidFill>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Forms</a:t>
            </a:r>
          </a:p>
        </p:txBody>
      </p:sp>
      <p:sp>
        <p:nvSpPr>
          <p:cNvPr id="6" name="Line Callout 1 11">
            <a:extLst>
              <a:ext uri="{FF2B5EF4-FFF2-40B4-BE49-F238E27FC236}">
                <a16:creationId xmlns:a16="http://schemas.microsoft.com/office/drawing/2014/main" id="{6C8DE6FD-0429-4CAE-9EE9-91B526FB7BF3}"/>
              </a:ext>
            </a:extLst>
          </p:cNvPr>
          <p:cNvSpPr/>
          <p:nvPr/>
        </p:nvSpPr>
        <p:spPr>
          <a:xfrm>
            <a:off x="450542" y="4165805"/>
            <a:ext cx="1538056" cy="517124"/>
          </a:xfrm>
          <a:prstGeom prst="borderCallout1">
            <a:avLst>
              <a:gd name="adj1" fmla="val 12780"/>
              <a:gd name="adj2" fmla="val 104059"/>
              <a:gd name="adj3" fmla="val 14978"/>
              <a:gd name="adj4" fmla="val 133596"/>
            </a:avLst>
          </a:prstGeom>
          <a:solidFill>
            <a:schemeClr val="accent4">
              <a:lumMod val="60000"/>
              <a:lumOff val="40000"/>
            </a:schemeClr>
          </a:solidFill>
          <a:ln>
            <a:headEnd type="none" w="med" len="med"/>
            <a:tailEnd type="triangl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rPr>
              <a:t>Checklists</a:t>
            </a:r>
          </a:p>
        </p:txBody>
      </p:sp>
      <p:pic>
        <p:nvPicPr>
          <p:cNvPr id="7" name="Picture 6">
            <a:extLst>
              <a:ext uri="{FF2B5EF4-FFF2-40B4-BE49-F238E27FC236}">
                <a16:creationId xmlns:a16="http://schemas.microsoft.com/office/drawing/2014/main" id="{CCB9C424-F5F2-5899-45D9-D364353F42CC}"/>
              </a:ext>
            </a:extLst>
          </p:cNvPr>
          <p:cNvPicPr>
            <a:picLocks noChangeAspect="1"/>
          </p:cNvPicPr>
          <p:nvPr/>
        </p:nvPicPr>
        <p:blipFill>
          <a:blip r:embed="rId5"/>
          <a:stretch>
            <a:fillRect/>
          </a:stretch>
        </p:blipFill>
        <p:spPr>
          <a:xfrm>
            <a:off x="2504231" y="1690688"/>
            <a:ext cx="7183538" cy="51673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6762" y="872119"/>
            <a:ext cx="10623488" cy="1246391"/>
          </a:xfrm>
        </p:spPr>
        <p:txBody>
          <a:bodyPr>
            <a:normAutofit/>
          </a:bodyPr>
          <a:lstStyle/>
          <a:p>
            <a:pPr algn="ctr"/>
            <a:r>
              <a:rPr lang="en-US" sz="3600" b="1" dirty="0">
                <a:solidFill>
                  <a:schemeClr val="accent6">
                    <a:lumMod val="50000"/>
                  </a:schemeClr>
                </a:solidFill>
              </a:rPr>
              <a:t>Technical Issues with the AA-21 or the AA-15 Form</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258777" y="2118510"/>
            <a:ext cx="10804557" cy="4662536"/>
          </a:xfrm>
        </p:spPr>
        <p:txBody>
          <a:bodyPr>
            <a:normAutofit/>
          </a:bodyPr>
          <a:lstStyle/>
          <a:p>
            <a:r>
              <a:rPr lang="en-US" sz="1800" dirty="0"/>
              <a:t>Do not Use alias emails or @Charlotte.edu (Use for now @uncc.edu)</a:t>
            </a:r>
          </a:p>
          <a:p>
            <a:pPr marL="114300" indent="0" fontAlgn="base">
              <a:buNone/>
            </a:pPr>
            <a:r>
              <a:rPr lang="en-US" sz="2400" dirty="0">
                <a:solidFill>
                  <a:schemeClr val="accent6">
                    <a:lumMod val="75000"/>
                  </a:schemeClr>
                </a:solidFill>
                <a:latin typeface="Calibri" panose="020F0502020204030204" pitchFamily="34" charset="0"/>
              </a:rPr>
              <a:t>AA-21 (Exceptions to the Criteria for Accreditation of the Commission on Colleges of the Southern Association of Colleges and Schools)</a:t>
            </a:r>
          </a:p>
          <a:p>
            <a:pPr marL="1200150" lvl="2" indent="-285750" fontAlgn="base">
              <a:spcBef>
                <a:spcPts val="400"/>
              </a:spcBef>
              <a:buFont typeface="Arial" panose="020B0604020202020204" pitchFamily="34" charset="0"/>
              <a:buChar char="•"/>
            </a:pPr>
            <a:r>
              <a:rPr lang="en-US" sz="1600" dirty="0">
                <a:solidFill>
                  <a:srgbClr val="000000"/>
                </a:solidFill>
                <a:latin typeface="Calibri" panose="020F0502020204030204" pitchFamily="34" charset="0"/>
              </a:rPr>
              <a:t>Image Now Help –</a:t>
            </a:r>
          </a:p>
          <a:p>
            <a:pPr marL="914400" lvl="2" indent="0" fontAlgn="base">
              <a:spcBef>
                <a:spcPts val="400"/>
              </a:spcBef>
              <a:buNone/>
            </a:pPr>
            <a:r>
              <a:rPr lang="en-US" sz="1600" dirty="0">
                <a:solidFill>
                  <a:srgbClr val="000000"/>
                </a:solidFill>
                <a:latin typeface="Calibri" panose="020F0502020204030204" pitchFamily="34" charset="0"/>
              </a:rPr>
              <a:t> By putting in a Ticket through IT </a:t>
            </a:r>
            <a:r>
              <a:rPr lang="en-US" sz="1400" dirty="0">
                <a:hlinkClick r:id="rId4"/>
              </a:rPr>
              <a:t>Client Portal Home (charlotte.edu)</a:t>
            </a: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0" indent="0" fontAlgn="base">
              <a:spcBef>
                <a:spcPts val="400"/>
              </a:spcBef>
              <a:buNone/>
            </a:pPr>
            <a:r>
              <a:rPr lang="en-US" sz="2400" dirty="0">
                <a:solidFill>
                  <a:srgbClr val="000000"/>
                </a:solidFill>
                <a:latin typeface="Calibri" panose="020F0502020204030204" pitchFamily="34" charset="0"/>
              </a:rPr>
              <a:t> </a:t>
            </a:r>
            <a:r>
              <a:rPr lang="en-US" sz="2400" dirty="0">
                <a:solidFill>
                  <a:schemeClr val="accent6">
                    <a:lumMod val="75000"/>
                  </a:schemeClr>
                </a:solidFill>
                <a:latin typeface="Calibri" panose="020F0502020204030204" pitchFamily="34" charset="0"/>
              </a:rPr>
              <a:t>AA-15 Contract </a:t>
            </a:r>
            <a:r>
              <a:rPr lang="en-US" sz="2400" dirty="0" err="1">
                <a:solidFill>
                  <a:schemeClr val="accent6">
                    <a:lumMod val="75000"/>
                  </a:schemeClr>
                </a:solidFill>
                <a:latin typeface="Calibri" panose="020F0502020204030204" pitchFamily="34" charset="0"/>
              </a:rPr>
              <a:t>Powerform</a:t>
            </a:r>
            <a:r>
              <a:rPr lang="en-US" sz="2400" dirty="0">
                <a:solidFill>
                  <a:srgbClr val="000000"/>
                </a:solidFill>
                <a:latin typeface="Calibri" panose="020F0502020204030204" pitchFamily="34" charset="0"/>
              </a:rPr>
              <a:t>	</a:t>
            </a:r>
          </a:p>
          <a:p>
            <a:pPr marL="1257300" lvl="2" fontAlgn="base">
              <a:spcBef>
                <a:spcPts val="400"/>
              </a:spcBef>
            </a:pPr>
            <a:r>
              <a:rPr lang="en-US" sz="1600" dirty="0">
                <a:solidFill>
                  <a:srgbClr val="000000"/>
                </a:solidFill>
                <a:latin typeface="Calibri" panose="020F0502020204030204" pitchFamily="34" charset="0"/>
              </a:rPr>
              <a:t>Image Now Help – </a:t>
            </a:r>
          </a:p>
          <a:p>
            <a:pPr marL="914400" lvl="2" indent="0" fontAlgn="base">
              <a:spcBef>
                <a:spcPts val="400"/>
              </a:spcBef>
              <a:buNone/>
            </a:pPr>
            <a:r>
              <a:rPr lang="en-US" sz="1600" dirty="0">
                <a:solidFill>
                  <a:srgbClr val="000000"/>
                </a:solidFill>
                <a:latin typeface="Calibri" panose="020F0502020204030204" pitchFamily="34" charset="0"/>
              </a:rPr>
              <a:t> By putting in a Ticket through IT </a:t>
            </a:r>
            <a:r>
              <a:rPr lang="en-US" sz="1400" dirty="0">
                <a:hlinkClick r:id="rId4"/>
              </a:rPr>
              <a:t>Client Portal Home (charlotte.edu)</a:t>
            </a:r>
            <a:endParaRPr lang="en-US" sz="1600" dirty="0">
              <a:solidFill>
                <a:srgbClr val="000000"/>
              </a:solidFill>
              <a:latin typeface="Calibri" panose="020F0502020204030204" pitchFamily="34" charset="0"/>
            </a:endParaRPr>
          </a:p>
          <a:p>
            <a:pPr marL="1257300" lvl="2" fontAlgn="base">
              <a:spcBef>
                <a:spcPts val="400"/>
              </a:spcBef>
            </a:pPr>
            <a:endParaRPr lang="en-US" sz="1600" dirty="0">
              <a:solidFill>
                <a:srgbClr val="000000"/>
              </a:solidFill>
              <a:latin typeface="Calibri" panose="020F0502020204030204" pitchFamily="34" charset="0"/>
            </a:endParaRPr>
          </a:p>
          <a:p>
            <a:pPr marL="914400" lvl="2" indent="0" fontAlgn="base">
              <a:spcBef>
                <a:spcPts val="400"/>
              </a:spcBef>
              <a:buNone/>
            </a:pP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1200150" lvl="2" indent="-285750" fontAlgn="base">
              <a:spcBef>
                <a:spcPts val="400"/>
              </a:spcBef>
              <a:buFont typeface="Arial" panose="020B0604020202020204" pitchFamily="34" charset="0"/>
              <a:buChar char="•"/>
            </a:pPr>
            <a:endParaRPr lang="en-US" sz="1600" dirty="0">
              <a:solidFill>
                <a:srgbClr val="000000"/>
              </a:solidFill>
              <a:latin typeface="Calibri" panose="020F0502020204030204" pitchFamily="34" charset="0"/>
            </a:endParaRPr>
          </a:p>
          <a:p>
            <a:pPr marL="285750" indent="-285750" fontAlgn="base">
              <a:spcBef>
                <a:spcPts val="400"/>
              </a:spcBef>
              <a:buFont typeface="Arial" panose="020B0604020202020204" pitchFamily="34" charset="0"/>
              <a:buChar char="•"/>
            </a:pPr>
            <a:endParaRPr lang="en-US" sz="2400" dirty="0">
              <a:solidFill>
                <a:srgbClr val="000000"/>
              </a:solidFill>
              <a:latin typeface="Calibri" panose="020F0502020204030204" pitchFamily="34" charset="0"/>
            </a:endParaRPr>
          </a:p>
          <a:p>
            <a:pPr marL="742950" lvl="1" indent="-285750" fontAlgn="base">
              <a:spcBef>
                <a:spcPts val="400"/>
              </a:spcBef>
              <a:buFont typeface="Arial" panose="020B0604020202020204" pitchFamily="34" charset="0"/>
              <a:buChar char="•"/>
            </a:pPr>
            <a:endParaRPr lang="en-US" sz="2000" dirty="0">
              <a:solidFill>
                <a:srgbClr val="000000"/>
              </a:solidFill>
              <a:latin typeface="Calibri" panose="020F0502020204030204" pitchFamily="34" charset="0"/>
            </a:endParaRPr>
          </a:p>
          <a:p>
            <a:pPr marL="457200" lvl="1" indent="0" fontAlgn="base">
              <a:spcBef>
                <a:spcPts val="400"/>
              </a:spcBef>
              <a:buNone/>
            </a:pPr>
            <a:endParaRPr lang="en-US" sz="1400" dirty="0">
              <a:solidFill>
                <a:srgbClr val="00703C"/>
              </a:solidFill>
              <a:latin typeface="Calibri" panose="020F0502020204030204" pitchFamily="34" charset="0"/>
            </a:endParaRPr>
          </a:p>
          <a:p>
            <a:pPr marL="457200" lvl="1" indent="0" fontAlgn="base">
              <a:spcBef>
                <a:spcPts val="400"/>
              </a:spcBef>
              <a:buNone/>
            </a:pPr>
            <a:endParaRPr lang="en-US" sz="2000" dirty="0">
              <a:solidFill>
                <a:srgbClr val="000000"/>
              </a:solidFill>
              <a:latin typeface="Arial" panose="020B0604020202020204" pitchFamily="34" charset="0"/>
            </a:endParaRPr>
          </a:p>
          <a:p>
            <a:endParaRPr lang="en-US" sz="1800" dirty="0"/>
          </a:p>
          <a:p>
            <a:pPr marL="114300" indent="0">
              <a:buNone/>
            </a:pPr>
            <a:endParaRPr lang="en-US" dirty="0"/>
          </a:p>
        </p:txBody>
      </p:sp>
      <p:pic>
        <p:nvPicPr>
          <p:cNvPr id="4" name="Picture 3">
            <a:extLst>
              <a:ext uri="{FF2B5EF4-FFF2-40B4-BE49-F238E27FC236}">
                <a16:creationId xmlns:a16="http://schemas.microsoft.com/office/drawing/2014/main" id="{587AA4C8-1735-0892-C2DF-77293B7A595E}"/>
              </a:ext>
            </a:extLst>
          </p:cNvPr>
          <p:cNvPicPr>
            <a:picLocks noChangeAspect="1"/>
          </p:cNvPicPr>
          <p:nvPr/>
        </p:nvPicPr>
        <p:blipFill>
          <a:blip r:embed="rId5"/>
          <a:stretch>
            <a:fillRect/>
          </a:stretch>
        </p:blipFill>
        <p:spPr>
          <a:xfrm>
            <a:off x="6737663" y="3364901"/>
            <a:ext cx="5328645" cy="3342913"/>
          </a:xfrm>
          <a:prstGeom prst="rect">
            <a:avLst/>
          </a:prstGeom>
        </p:spPr>
      </p:pic>
    </p:spTree>
    <p:extLst>
      <p:ext uri="{BB962C8B-B14F-4D97-AF65-F5344CB8AC3E}">
        <p14:creationId xmlns:p14="http://schemas.microsoft.com/office/powerpoint/2010/main" val="339444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lstStyle/>
          <a:p>
            <a:pPr algn="ctr"/>
            <a:r>
              <a:rPr lang="en-US" sz="3600" b="1" dirty="0">
                <a:solidFill>
                  <a:schemeClr val="accent6">
                    <a:lumMod val="50000"/>
                  </a:schemeClr>
                </a:solidFill>
              </a:rPr>
              <a:t>Foreign Degree Evaluation</a:t>
            </a:r>
          </a:p>
        </p:txBody>
      </p:sp>
      <p:sp>
        <p:nvSpPr>
          <p:cNvPr id="4" name="TextBox 3">
            <a:extLst>
              <a:ext uri="{FF2B5EF4-FFF2-40B4-BE49-F238E27FC236}">
                <a16:creationId xmlns:a16="http://schemas.microsoft.com/office/drawing/2014/main" id="{99C7FCF7-8FA5-48AE-A1CA-3B9FAA6C1ACA}"/>
              </a:ext>
            </a:extLst>
          </p:cNvPr>
          <p:cNvSpPr txBox="1"/>
          <p:nvPr/>
        </p:nvSpPr>
        <p:spPr>
          <a:xfrm>
            <a:off x="1829785" y="1194808"/>
            <a:ext cx="8532429"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hlinkClick r:id="rId4"/>
              </a:rPr>
              <a:t>https://www.wes.org/</a:t>
            </a:r>
            <a:r>
              <a:rPr lang="en-US" sz="2000" dirty="0">
                <a:latin typeface="Arial" panose="020B0604020202020204" pitchFamily="34" charset="0"/>
                <a:cs typeface="Arial" panose="020B0604020202020204" pitchFamily="34" charset="0"/>
              </a:rPr>
              <a:t> or </a:t>
            </a:r>
            <a:r>
              <a:rPr lang="en-US" sz="2000" dirty="0">
                <a:latin typeface="Arial" panose="020B0604020202020204" pitchFamily="34" charset="0"/>
                <a:cs typeface="Arial" panose="020B0604020202020204" pitchFamily="34" charset="0"/>
                <a:hlinkClick r:id="rId5"/>
              </a:rPr>
              <a:t>https://www.trustfortecorp.com/index.html</a:t>
            </a: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F46DEA61-CB88-43B6-B421-B8CD6FE64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35" y="1966886"/>
            <a:ext cx="4960198" cy="466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a:extLst>
              <a:ext uri="{FF2B5EF4-FFF2-40B4-BE49-F238E27FC236}">
                <a16:creationId xmlns:a16="http://schemas.microsoft.com/office/drawing/2014/main" id="{EB77B2CA-A0A0-43ED-B5EB-C0B45BD72092}"/>
              </a:ext>
            </a:extLst>
          </p:cNvPr>
          <p:cNvPicPr>
            <a:picLocks noChangeAspect="1"/>
          </p:cNvPicPr>
          <p:nvPr/>
        </p:nvPicPr>
        <p:blipFill>
          <a:blip r:embed="rId7"/>
          <a:stretch>
            <a:fillRect/>
          </a:stretch>
        </p:blipFill>
        <p:spPr>
          <a:xfrm>
            <a:off x="6585641" y="1902693"/>
            <a:ext cx="5125423" cy="4479999"/>
          </a:xfrm>
          <a:prstGeom prst="rect">
            <a:avLst/>
          </a:prstGeom>
        </p:spPr>
      </p:pic>
    </p:spTree>
    <p:extLst>
      <p:ext uri="{BB962C8B-B14F-4D97-AF65-F5344CB8AC3E}">
        <p14:creationId xmlns:p14="http://schemas.microsoft.com/office/powerpoint/2010/main" val="292420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99588" y="365125"/>
            <a:ext cx="11995842" cy="1635691"/>
          </a:xfrm>
        </p:spPr>
        <p:txBody>
          <a:bodyPr>
            <a:normAutofit/>
          </a:bodyPr>
          <a:lstStyle/>
          <a:p>
            <a:pPr algn="ctr"/>
            <a:r>
              <a:rPr lang="en-US" sz="3600" b="1" dirty="0">
                <a:solidFill>
                  <a:schemeClr val="accent6">
                    <a:lumMod val="50000"/>
                  </a:schemeClr>
                </a:solidFill>
              </a:rPr>
              <a:t>Transcripts should be Official and Original </a:t>
            </a:r>
            <a:br>
              <a:rPr lang="en-US" sz="3600" b="1" dirty="0">
                <a:solidFill>
                  <a:schemeClr val="accent6">
                    <a:lumMod val="50000"/>
                  </a:schemeClr>
                </a:solidFill>
              </a:rPr>
            </a:br>
            <a:r>
              <a:rPr lang="en-US" sz="2800" b="1" dirty="0">
                <a:solidFill>
                  <a:schemeClr val="accent6">
                    <a:lumMod val="50000"/>
                  </a:schemeClr>
                </a:solidFill>
              </a:rPr>
              <a:t>(Not Issued to Student)</a:t>
            </a:r>
          </a:p>
        </p:txBody>
      </p:sp>
      <p:pic>
        <p:nvPicPr>
          <p:cNvPr id="4" name="Content Placeholder 6">
            <a:extLst>
              <a:ext uri="{FF2B5EF4-FFF2-40B4-BE49-F238E27FC236}">
                <a16:creationId xmlns:a16="http://schemas.microsoft.com/office/drawing/2014/main" id="{729816F6-02C4-4BD1-B67F-61ED53962FF5}"/>
              </a:ext>
            </a:extLst>
          </p:cNvPr>
          <p:cNvPicPr>
            <a:picLocks noChangeAspect="1"/>
          </p:cNvPicPr>
          <p:nvPr/>
        </p:nvPicPr>
        <p:blipFill>
          <a:blip r:embed="rId4"/>
          <a:stretch>
            <a:fillRect/>
          </a:stretch>
        </p:blipFill>
        <p:spPr>
          <a:xfrm>
            <a:off x="766975" y="1690688"/>
            <a:ext cx="4674157" cy="4802187"/>
          </a:xfrm>
          <a:prstGeom prst="rect">
            <a:avLst/>
          </a:prstGeom>
          <a:noFill/>
          <a:ln>
            <a:noFill/>
          </a:ln>
        </p:spPr>
      </p:pic>
      <p:pic>
        <p:nvPicPr>
          <p:cNvPr id="5" name="Content Placeholder 11">
            <a:extLst>
              <a:ext uri="{FF2B5EF4-FFF2-40B4-BE49-F238E27FC236}">
                <a16:creationId xmlns:a16="http://schemas.microsoft.com/office/drawing/2014/main" id="{62A66D02-D83D-486A-9F49-F8F26C309E1A}"/>
              </a:ext>
            </a:extLst>
          </p:cNvPr>
          <p:cNvPicPr>
            <a:picLocks noChangeAspect="1"/>
          </p:cNvPicPr>
          <p:nvPr/>
        </p:nvPicPr>
        <p:blipFill>
          <a:blip r:embed="rId5"/>
          <a:stretch>
            <a:fillRect/>
          </a:stretch>
        </p:blipFill>
        <p:spPr>
          <a:xfrm>
            <a:off x="5908896" y="1690688"/>
            <a:ext cx="4897925" cy="4802187"/>
          </a:xfrm>
          <a:prstGeom prst="rect">
            <a:avLst/>
          </a:prstGeom>
        </p:spPr>
      </p:pic>
      <p:sp>
        <p:nvSpPr>
          <p:cNvPr id="2" name="Rectangle 1">
            <a:extLst>
              <a:ext uri="{FF2B5EF4-FFF2-40B4-BE49-F238E27FC236}">
                <a16:creationId xmlns:a16="http://schemas.microsoft.com/office/drawing/2014/main" id="{CF5B3581-3664-4857-A562-E17548D69C73}"/>
              </a:ext>
            </a:extLst>
          </p:cNvPr>
          <p:cNvSpPr/>
          <p:nvPr/>
        </p:nvSpPr>
        <p:spPr>
          <a:xfrm>
            <a:off x="1505243" y="1690688"/>
            <a:ext cx="3123028" cy="644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7BB710-C67F-4C17-ABF6-879FD7E684DF}"/>
              </a:ext>
            </a:extLst>
          </p:cNvPr>
          <p:cNvSpPr/>
          <p:nvPr/>
        </p:nvSpPr>
        <p:spPr>
          <a:xfrm>
            <a:off x="7272997" y="1690688"/>
            <a:ext cx="2222695" cy="644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96E27D-D3B6-4E07-8D03-FA98C9C847CD}"/>
              </a:ext>
            </a:extLst>
          </p:cNvPr>
          <p:cNvSpPr/>
          <p:nvPr/>
        </p:nvSpPr>
        <p:spPr>
          <a:xfrm>
            <a:off x="7145518" y="5745785"/>
            <a:ext cx="2582944" cy="74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C917C5-6F92-4651-9DBF-230EAD6DEE28}"/>
              </a:ext>
            </a:extLst>
          </p:cNvPr>
          <p:cNvSpPr/>
          <p:nvPr/>
        </p:nvSpPr>
        <p:spPr>
          <a:xfrm>
            <a:off x="1941922" y="5898185"/>
            <a:ext cx="7938940" cy="747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11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681037"/>
            <a:ext cx="10515600" cy="875200"/>
          </a:xfrm>
        </p:spPr>
        <p:txBody>
          <a:bodyPr>
            <a:normAutofit fontScale="90000"/>
          </a:bodyPr>
          <a:lstStyle/>
          <a:p>
            <a:pPr algn="ctr"/>
            <a:r>
              <a:rPr lang="en-US" sz="3600" b="1" dirty="0">
                <a:solidFill>
                  <a:schemeClr val="accent6">
                    <a:lumMod val="50000"/>
                  </a:schemeClr>
                </a:solidFill>
              </a:rPr>
              <a:t>Transcript Ordering from UNC Charlotte Registrar’s Office</a:t>
            </a:r>
          </a:p>
        </p:txBody>
      </p:sp>
      <p:sp>
        <p:nvSpPr>
          <p:cNvPr id="4" name="Content Placeholder 1">
            <a:extLst>
              <a:ext uri="{FF2B5EF4-FFF2-40B4-BE49-F238E27FC236}">
                <a16:creationId xmlns:a16="http://schemas.microsoft.com/office/drawing/2014/main" id="{1E65708E-B711-48B8-8909-D8537FB4EB53}"/>
              </a:ext>
            </a:extLst>
          </p:cNvPr>
          <p:cNvSpPr txBox="1">
            <a:spLocks/>
          </p:cNvSpPr>
          <p:nvPr/>
        </p:nvSpPr>
        <p:spPr>
          <a:xfrm>
            <a:off x="506993" y="2596896"/>
            <a:ext cx="4419601" cy="3580067"/>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link to order transcripts for UNC Charlotte Faculty.</a:t>
            </a:r>
          </a:p>
          <a:p>
            <a:r>
              <a:rPr lang="en-US" sz="2800" dirty="0">
                <a:solidFill>
                  <a:schemeClr val="tx1"/>
                </a:solidFill>
                <a:latin typeface="Times New Roman" panose="02020603050405020304" pitchFamily="18" charset="0"/>
                <a:cs typeface="Times New Roman" panose="02020603050405020304" pitchFamily="18" charset="0"/>
                <a:hlinkClick r:id="rId4"/>
              </a:rPr>
              <a:t>https://ninercentral.charlotte.edu/grades-transcripts-graduation/order-transcripts</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Email</a:t>
            </a:r>
          </a:p>
          <a:p>
            <a:r>
              <a:rPr lang="en-US" sz="2800" dirty="0">
                <a:solidFill>
                  <a:schemeClr val="tx1"/>
                </a:solidFill>
                <a:latin typeface="Times New Roman" panose="02020603050405020304" pitchFamily="18" charset="0"/>
                <a:cs typeface="Times New Roman" panose="02020603050405020304" pitchFamily="18" charset="0"/>
                <a:hlinkClick r:id="rId5"/>
              </a:rPr>
              <a:t>Transcripts@charlotte.edu</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If you have issues with ordering transcripts</a:t>
            </a:r>
          </a:p>
          <a:p>
            <a:endParaRPr lang="en-US" dirty="0">
              <a:solidFill>
                <a:schemeClr val="tx1"/>
              </a:solidFill>
            </a:endParaRPr>
          </a:p>
        </p:txBody>
      </p:sp>
      <p:sp>
        <p:nvSpPr>
          <p:cNvPr id="5" name="Content Placeholder 2">
            <a:extLst>
              <a:ext uri="{FF2B5EF4-FFF2-40B4-BE49-F238E27FC236}">
                <a16:creationId xmlns:a16="http://schemas.microsoft.com/office/drawing/2014/main" id="{11FCADB4-F837-49CB-B68A-4990C4DFA2FC}"/>
              </a:ext>
            </a:extLst>
          </p:cNvPr>
          <p:cNvSpPr txBox="1">
            <a:spLocks/>
          </p:cNvSpPr>
          <p:nvPr/>
        </p:nvSpPr>
        <p:spPr>
          <a:xfrm>
            <a:off x="6808206" y="2717800"/>
            <a:ext cx="4612741" cy="34591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p>
        </p:txBody>
      </p:sp>
      <p:pic>
        <p:nvPicPr>
          <p:cNvPr id="2" name="Picture 1">
            <a:extLst>
              <a:ext uri="{FF2B5EF4-FFF2-40B4-BE49-F238E27FC236}">
                <a16:creationId xmlns:a16="http://schemas.microsoft.com/office/drawing/2014/main" id="{695A103B-6A4F-426E-A63C-75A522C4B6DF}"/>
              </a:ext>
            </a:extLst>
          </p:cNvPr>
          <p:cNvPicPr>
            <a:picLocks noChangeAspect="1"/>
          </p:cNvPicPr>
          <p:nvPr/>
        </p:nvPicPr>
        <p:blipFill>
          <a:blip r:embed="rId6"/>
          <a:stretch>
            <a:fillRect/>
          </a:stretch>
        </p:blipFill>
        <p:spPr>
          <a:xfrm>
            <a:off x="4793920" y="1556237"/>
            <a:ext cx="7160335" cy="4982923"/>
          </a:xfrm>
          <a:prstGeom prst="rect">
            <a:avLst/>
          </a:prstGeom>
        </p:spPr>
      </p:pic>
    </p:spTree>
    <p:extLst>
      <p:ext uri="{BB962C8B-B14F-4D97-AF65-F5344CB8AC3E}">
        <p14:creationId xmlns:p14="http://schemas.microsoft.com/office/powerpoint/2010/main" val="183959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lstStyle/>
          <a:p>
            <a:pPr algn="ctr"/>
            <a:r>
              <a:rPr lang="en-US" sz="3600" b="1" dirty="0">
                <a:solidFill>
                  <a:schemeClr val="accent6">
                    <a:lumMod val="50000"/>
                  </a:schemeClr>
                </a:solidFill>
              </a:rPr>
              <a:t>Electronic Transcripts</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lstStyle/>
          <a:p>
            <a:pPr indent="-457200">
              <a:buFont typeface="Arial" panose="020B0604020202020204" pitchFamily="34" charset="0"/>
              <a:buChar char="•"/>
            </a:pPr>
            <a:r>
              <a:rPr lang="en-US" dirty="0"/>
              <a:t>Forward emails related to the electronic transcript to the College Business Manager, who will forward the emails to Academic Affairs </a:t>
            </a:r>
            <a:r>
              <a:rPr lang="en-US" dirty="0">
                <a:latin typeface="Arial" panose="020B0604020202020204" pitchFamily="34" charset="0"/>
                <a:cs typeface="Arial" panose="020B0604020202020204" pitchFamily="34" charset="0"/>
                <a:hlinkClick r:id="rId4"/>
              </a:rPr>
              <a:t>faculty-recruit@charlotte.edu</a:t>
            </a:r>
            <a:endParaRPr lang="en-US" dirty="0"/>
          </a:p>
          <a:p>
            <a:pPr indent="-457200">
              <a:buFont typeface="Arial" panose="020B0604020202020204" pitchFamily="34" charset="0"/>
              <a:buChar char="•"/>
            </a:pPr>
            <a:r>
              <a:rPr lang="en-US" dirty="0"/>
              <a:t>These may be sent in 2 separate emails </a:t>
            </a:r>
            <a:r>
              <a:rPr lang="en-US" sz="1800" i="1" dirty="0"/>
              <a:t>(one may be a link and the other may be the passcode)</a:t>
            </a:r>
            <a:r>
              <a:rPr lang="en-US" sz="1800" b="1" i="1" dirty="0"/>
              <a:t>. </a:t>
            </a:r>
          </a:p>
          <a:p>
            <a:pPr indent="-457200">
              <a:buFont typeface="Arial" panose="020B0604020202020204" pitchFamily="34" charset="0"/>
              <a:buChar char="•"/>
            </a:pPr>
            <a:r>
              <a:rPr lang="en-US" b="1" i="1" dirty="0"/>
              <a:t>Keep in mind there may be a limited number of times this document can be accessed. </a:t>
            </a:r>
          </a:p>
          <a:p>
            <a:pPr indent="-457200">
              <a:buFont typeface="Arial" panose="020B0604020202020204" pitchFamily="34" charset="0"/>
              <a:buChar char="•"/>
            </a:pPr>
            <a:r>
              <a:rPr lang="en-US" dirty="0"/>
              <a:t>An official electronic transcript should be transmitted directly from the issuing institution to the hiring department.</a:t>
            </a:r>
          </a:p>
          <a:p>
            <a:endParaRPr lang="en-US" dirty="0"/>
          </a:p>
        </p:txBody>
      </p:sp>
    </p:spTree>
    <p:extLst>
      <p:ext uri="{BB962C8B-B14F-4D97-AF65-F5344CB8AC3E}">
        <p14:creationId xmlns:p14="http://schemas.microsoft.com/office/powerpoint/2010/main" val="135578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365125"/>
            <a:ext cx="10515600" cy="2052150"/>
          </a:xfrm>
        </p:spPr>
        <p:txBody>
          <a:bodyPr>
            <a:normAutofit/>
          </a:bodyPr>
          <a:lstStyle/>
          <a:p>
            <a:pPr algn="ctr"/>
            <a:r>
              <a:rPr lang="en-US" b="1" dirty="0">
                <a:solidFill>
                  <a:schemeClr val="accent6">
                    <a:lumMod val="50000"/>
                  </a:schemeClr>
                </a:solidFill>
              </a:rPr>
              <a:t>AA-16 Summary</a:t>
            </a:r>
            <a:br>
              <a:rPr lang="en-US" b="1" dirty="0">
                <a:solidFill>
                  <a:schemeClr val="accent6">
                    <a:lumMod val="50000"/>
                  </a:schemeClr>
                </a:solidFill>
              </a:rPr>
            </a:br>
            <a:r>
              <a:rPr lang="en-US" sz="2700" b="1" dirty="0">
                <a:solidFill>
                  <a:schemeClr val="accent6">
                    <a:lumMod val="50000"/>
                  </a:schemeClr>
                </a:solidFill>
              </a:rPr>
              <a:t>Always use the most recent version</a:t>
            </a:r>
            <a:br>
              <a:rPr lang="en-US" sz="2700" b="1" dirty="0">
                <a:solidFill>
                  <a:schemeClr val="accent6">
                    <a:lumMod val="50000"/>
                  </a:schemeClr>
                </a:solidFill>
              </a:rPr>
            </a:br>
            <a:r>
              <a:rPr lang="en-US" sz="2700" b="1" dirty="0">
                <a:solidFill>
                  <a:schemeClr val="accent6">
                    <a:lumMod val="50000"/>
                  </a:schemeClr>
                </a:solidFill>
              </a:rPr>
              <a:t>Send to: </a:t>
            </a:r>
            <a:r>
              <a:rPr lang="en-US" sz="2700" b="1" u="sng" dirty="0">
                <a:solidFill>
                  <a:schemeClr val="accent1">
                    <a:lumMod val="75000"/>
                  </a:schemeClr>
                </a:solidFill>
                <a:hlinkClick r:id="rId4"/>
              </a:rPr>
              <a:t>faculty-recruit@charlotte.edu</a:t>
            </a:r>
            <a:endParaRPr lang="en-US" sz="2700" u="sng" dirty="0">
              <a:solidFill>
                <a:schemeClr val="accent1">
                  <a:lumMod val="75000"/>
                </a:schemeClr>
              </a:solidFill>
            </a:endParaRPr>
          </a:p>
        </p:txBody>
      </p:sp>
      <p:pic>
        <p:nvPicPr>
          <p:cNvPr id="2" name="Picture 1">
            <a:extLst>
              <a:ext uri="{FF2B5EF4-FFF2-40B4-BE49-F238E27FC236}">
                <a16:creationId xmlns:a16="http://schemas.microsoft.com/office/drawing/2014/main" id="{7BE12AA3-AED9-4DC1-A832-B18FB9EE0833}"/>
              </a:ext>
            </a:extLst>
          </p:cNvPr>
          <p:cNvPicPr>
            <a:picLocks noChangeAspect="1"/>
          </p:cNvPicPr>
          <p:nvPr/>
        </p:nvPicPr>
        <p:blipFill>
          <a:blip r:embed="rId5"/>
          <a:stretch>
            <a:fillRect/>
          </a:stretch>
        </p:blipFill>
        <p:spPr>
          <a:xfrm>
            <a:off x="3011433" y="2105397"/>
            <a:ext cx="6169134" cy="4472319"/>
          </a:xfrm>
          <a:prstGeom prst="rect">
            <a:avLst/>
          </a:prstGeom>
        </p:spPr>
      </p:pic>
      <p:sp>
        <p:nvSpPr>
          <p:cNvPr id="4" name="Rectangle 3">
            <a:extLst>
              <a:ext uri="{FF2B5EF4-FFF2-40B4-BE49-F238E27FC236}">
                <a16:creationId xmlns:a16="http://schemas.microsoft.com/office/drawing/2014/main" id="{58DBC586-1DD3-4710-A6F8-4C587DBB2383}"/>
              </a:ext>
            </a:extLst>
          </p:cNvPr>
          <p:cNvSpPr/>
          <p:nvPr/>
        </p:nvSpPr>
        <p:spPr>
          <a:xfrm>
            <a:off x="3118104" y="6227064"/>
            <a:ext cx="1920240" cy="128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895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901574" y="1053188"/>
            <a:ext cx="10515600" cy="657917"/>
          </a:xfrm>
        </p:spPr>
        <p:txBody>
          <a:bodyPr>
            <a:normAutofit fontScale="90000"/>
          </a:bodyPr>
          <a:lstStyle/>
          <a:p>
            <a:pPr algn="ctr"/>
            <a:r>
              <a:rPr lang="en-US" b="1" dirty="0">
                <a:solidFill>
                  <a:schemeClr val="accent6">
                    <a:lumMod val="50000"/>
                  </a:schemeClr>
                </a:solidFill>
              </a:rPr>
              <a:t>Banner - SIAASGN</a:t>
            </a:r>
            <a:r>
              <a:rPr lang="en-US" dirty="0">
                <a:solidFill>
                  <a:schemeClr val="accent6">
                    <a:lumMod val="50000"/>
                  </a:schemeClr>
                </a:solidFill>
              </a:rPr>
              <a:t> </a:t>
            </a:r>
            <a:r>
              <a:rPr lang="en-US" b="1" dirty="0">
                <a:solidFill>
                  <a:schemeClr val="accent6">
                    <a:lumMod val="50000"/>
                  </a:schemeClr>
                </a:solidFill>
              </a:rPr>
              <a:t>Screen</a:t>
            </a:r>
            <a:br>
              <a:rPr lang="en-US" b="1" dirty="0">
                <a:solidFill>
                  <a:schemeClr val="accent6">
                    <a:lumMod val="50000"/>
                  </a:schemeClr>
                </a:solidFill>
              </a:rPr>
            </a:br>
            <a:r>
              <a:rPr lang="en-US" sz="2700" dirty="0">
                <a:solidFill>
                  <a:schemeClr val="accent6">
                    <a:lumMod val="50000"/>
                  </a:schemeClr>
                </a:solidFill>
              </a:rPr>
              <a:t>Shows all classes and Credit Hours for AA-16 Summar</a:t>
            </a:r>
            <a:r>
              <a:rPr lang="en-US" sz="2700" dirty="0">
                <a:solidFill>
                  <a:srgbClr val="006600"/>
                </a:solidFill>
              </a:rPr>
              <a:t>ies</a:t>
            </a:r>
            <a:br>
              <a:rPr lang="en-US" dirty="0">
                <a:solidFill>
                  <a:srgbClr val="006600"/>
                </a:solidFill>
              </a:rPr>
            </a:br>
            <a:endParaRPr lang="en-US" dirty="0"/>
          </a:p>
        </p:txBody>
      </p:sp>
      <p:pic>
        <p:nvPicPr>
          <p:cNvPr id="2" name="Picture 1">
            <a:extLst>
              <a:ext uri="{FF2B5EF4-FFF2-40B4-BE49-F238E27FC236}">
                <a16:creationId xmlns:a16="http://schemas.microsoft.com/office/drawing/2014/main" id="{25387B81-E322-4BAE-BB27-A9384BEE55C6}"/>
              </a:ext>
            </a:extLst>
          </p:cNvPr>
          <p:cNvPicPr>
            <a:picLocks noChangeAspect="1"/>
          </p:cNvPicPr>
          <p:nvPr/>
        </p:nvPicPr>
        <p:blipFill>
          <a:blip r:embed="rId4"/>
          <a:stretch>
            <a:fillRect/>
          </a:stretch>
        </p:blipFill>
        <p:spPr>
          <a:xfrm>
            <a:off x="1496886" y="1711105"/>
            <a:ext cx="9324975" cy="4600575"/>
          </a:xfrm>
          <a:prstGeom prst="rect">
            <a:avLst/>
          </a:prstGeom>
        </p:spPr>
      </p:pic>
    </p:spTree>
    <p:extLst>
      <p:ext uri="{BB962C8B-B14F-4D97-AF65-F5344CB8AC3E}">
        <p14:creationId xmlns:p14="http://schemas.microsoft.com/office/powerpoint/2010/main" val="1083675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763478"/>
            <a:ext cx="10515600" cy="1246392"/>
          </a:xfrm>
        </p:spPr>
        <p:txBody>
          <a:bodyPr/>
          <a:lstStyle/>
          <a:p>
            <a:pPr algn="ctr"/>
            <a:r>
              <a:rPr lang="en-US" sz="3600" b="1" dirty="0">
                <a:solidFill>
                  <a:schemeClr val="accent6">
                    <a:lumMod val="50000"/>
                  </a:schemeClr>
                </a:solidFill>
              </a:rPr>
              <a:t>AA-16 Summary </a:t>
            </a:r>
            <a:br>
              <a:rPr lang="en-US" b="1" dirty="0">
                <a:solidFill>
                  <a:schemeClr val="accent6">
                    <a:lumMod val="50000"/>
                  </a:schemeClr>
                </a:solidFill>
              </a:rPr>
            </a:br>
            <a:r>
              <a:rPr lang="en-US" b="1" dirty="0">
                <a:solidFill>
                  <a:schemeClr val="accent6">
                    <a:lumMod val="50000"/>
                  </a:schemeClr>
                </a:solidFill>
              </a:rPr>
              <a:t>FTE/Credit Hour Conversion Chart</a:t>
            </a:r>
          </a:p>
        </p:txBody>
      </p:sp>
      <p:pic>
        <p:nvPicPr>
          <p:cNvPr id="4" name="Picture 3">
            <a:extLst>
              <a:ext uri="{FF2B5EF4-FFF2-40B4-BE49-F238E27FC236}">
                <a16:creationId xmlns:a16="http://schemas.microsoft.com/office/drawing/2014/main" id="{78EC5EFC-E1B6-45E7-94FB-9BEFBD15ED19}"/>
              </a:ext>
            </a:extLst>
          </p:cNvPr>
          <p:cNvPicPr>
            <a:picLocks noChangeAspect="1"/>
          </p:cNvPicPr>
          <p:nvPr/>
        </p:nvPicPr>
        <p:blipFill>
          <a:blip r:embed="rId4"/>
          <a:stretch>
            <a:fillRect/>
          </a:stretch>
        </p:blipFill>
        <p:spPr>
          <a:xfrm>
            <a:off x="3095625" y="2078182"/>
            <a:ext cx="6000750" cy="4333875"/>
          </a:xfrm>
          <a:prstGeom prst="rect">
            <a:avLst/>
          </a:prstGeom>
        </p:spPr>
      </p:pic>
    </p:spTree>
    <p:extLst>
      <p:ext uri="{BB962C8B-B14F-4D97-AF65-F5344CB8AC3E}">
        <p14:creationId xmlns:p14="http://schemas.microsoft.com/office/powerpoint/2010/main" val="86083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530382" y="708818"/>
            <a:ext cx="5565618" cy="1325563"/>
          </a:xfrm>
        </p:spPr>
        <p:txBody>
          <a:bodyPr/>
          <a:lstStyle/>
          <a:p>
            <a:r>
              <a:rPr lang="en-US" sz="4000" b="1" dirty="0">
                <a:solidFill>
                  <a:schemeClr val="accent6">
                    <a:lumMod val="50000"/>
                  </a:schemeClr>
                </a:solidFill>
              </a:rPr>
              <a:t>Payments for </a:t>
            </a:r>
            <a:br>
              <a:rPr lang="en-US" sz="4000" b="1" dirty="0">
                <a:solidFill>
                  <a:schemeClr val="accent6">
                    <a:lumMod val="50000"/>
                  </a:schemeClr>
                </a:solidFill>
              </a:rPr>
            </a:br>
            <a:r>
              <a:rPr lang="en-US" sz="4000" b="1" dirty="0">
                <a:solidFill>
                  <a:schemeClr val="accent6">
                    <a:lumMod val="50000"/>
                  </a:schemeClr>
                </a:solidFill>
              </a:rPr>
              <a:t>Adjunct/Part-time Hiring</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208230" y="2024800"/>
            <a:ext cx="5748950" cy="4833199"/>
          </a:xfrm>
        </p:spPr>
        <p:txBody>
          <a:bodyPr>
            <a:normAutofit fontScale="55000" lnSpcReduction="20000"/>
          </a:bodyPr>
          <a:lstStyle/>
          <a:p>
            <a:pPr indent="-457200">
              <a:buFont typeface="Wingdings" panose="05000000000000000000" pitchFamily="2" charset="2"/>
              <a:buChar char="Ø"/>
            </a:pPr>
            <a:r>
              <a:rPr lang="en-US" sz="2900" dirty="0">
                <a:solidFill>
                  <a:srgbClr val="006600"/>
                </a:solidFill>
                <a:latin typeface="Arial" panose="020B0604020202020204" pitchFamily="34" charset="0"/>
                <a:cs typeface="Arial" panose="020B0604020202020204" pitchFamily="34" charset="0"/>
              </a:rPr>
              <a:t>Create a </a:t>
            </a:r>
            <a:r>
              <a:rPr lang="en-US" sz="2900" dirty="0" err="1">
                <a:solidFill>
                  <a:srgbClr val="006600"/>
                </a:solidFill>
                <a:latin typeface="Arial" panose="020B0604020202020204" pitchFamily="34" charset="0"/>
                <a:cs typeface="Arial" panose="020B0604020202020204" pitchFamily="34" charset="0"/>
              </a:rPr>
              <a:t>NinerWorks</a:t>
            </a:r>
            <a:r>
              <a:rPr lang="en-US" sz="2900" dirty="0">
                <a:solidFill>
                  <a:srgbClr val="006600"/>
                </a:solidFill>
                <a:latin typeface="Arial" panose="020B0604020202020204" pitchFamily="34" charset="0"/>
                <a:cs typeface="Arial" panose="020B0604020202020204" pitchFamily="34" charset="0"/>
              </a:rPr>
              <a:t> Action </a:t>
            </a:r>
            <a:r>
              <a:rPr lang="en-US" sz="2900" dirty="0">
                <a:solidFill>
                  <a:srgbClr val="006600"/>
                </a:solidFill>
                <a:latin typeface="Arial" panose="020B0604020202020204" pitchFamily="34" charset="0"/>
                <a:cs typeface="Arial" panose="020B0604020202020204" pitchFamily="34" charset="0"/>
                <a:hlinkClick r:id="rId4"/>
              </a:rPr>
              <a:t>https://ninerworks.charlotte.edu/</a:t>
            </a:r>
            <a:r>
              <a:rPr lang="en-US" sz="2900" dirty="0">
                <a:solidFill>
                  <a:srgbClr val="006600"/>
                </a:solidFill>
                <a:latin typeface="Arial" panose="020B0604020202020204" pitchFamily="34" charset="0"/>
                <a:cs typeface="Arial" panose="020B0604020202020204" pitchFamily="34" charset="0"/>
              </a:rPr>
              <a:t> once the Part-Time Faculty Contract (AA-15) and Summaries (AA-16 submitted electronically in Excel file format to your Business Officer and the faculty recruitment email) are complete. </a:t>
            </a:r>
          </a:p>
          <a:p>
            <a:pPr marL="0" indent="0">
              <a:buNone/>
            </a:pPr>
            <a:r>
              <a:rPr lang="en-US" sz="2900" u="sng" dirty="0">
                <a:solidFill>
                  <a:srgbClr val="006600"/>
                </a:solidFill>
                <a:latin typeface="Arial" panose="020B0604020202020204" pitchFamily="34" charset="0"/>
                <a:cs typeface="Arial" panose="020B0604020202020204" pitchFamily="34" charset="0"/>
              </a:rPr>
              <a:t>The </a:t>
            </a:r>
            <a:r>
              <a:rPr lang="en-US" sz="2900" u="sng" dirty="0" err="1">
                <a:solidFill>
                  <a:srgbClr val="006600"/>
                </a:solidFill>
                <a:latin typeface="Arial" panose="020B0604020202020204" pitchFamily="34" charset="0"/>
                <a:cs typeface="Arial" panose="020B0604020202020204" pitchFamily="34" charset="0"/>
              </a:rPr>
              <a:t>NinerWorks</a:t>
            </a:r>
            <a:r>
              <a:rPr lang="en-US" sz="2900" u="sng" dirty="0">
                <a:solidFill>
                  <a:srgbClr val="006600"/>
                </a:solidFill>
                <a:latin typeface="Arial" panose="020B0604020202020204" pitchFamily="34" charset="0"/>
                <a:cs typeface="Arial" panose="020B0604020202020204" pitchFamily="34" charset="0"/>
              </a:rPr>
              <a:t> Action is the payroll form.</a:t>
            </a:r>
          </a:p>
          <a:p>
            <a:pPr marL="285750" indent="-285750">
              <a:buFont typeface="Arial" panose="020B0604020202020204" pitchFamily="34" charset="0"/>
              <a:buChar char="•"/>
            </a:pPr>
            <a:r>
              <a:rPr lang="en-US" dirty="0" err="1">
                <a:solidFill>
                  <a:schemeClr val="tx1"/>
                </a:solidFill>
                <a:highlight>
                  <a:srgbClr val="FFFF00"/>
                </a:highlight>
                <a:latin typeface="Arial" panose="020B0604020202020204" pitchFamily="34" charset="0"/>
                <a:cs typeface="Arial" panose="020B0604020202020204" pitchFamily="34" charset="0"/>
              </a:rPr>
              <a:t>NinerWorks</a:t>
            </a:r>
            <a:r>
              <a:rPr lang="en-US" dirty="0">
                <a:solidFill>
                  <a:schemeClr val="tx1"/>
                </a:solidFill>
                <a:highlight>
                  <a:srgbClr val="FFFF00"/>
                </a:highlight>
                <a:latin typeface="Arial" panose="020B0604020202020204" pitchFamily="34" charset="0"/>
                <a:cs typeface="Arial" panose="020B0604020202020204" pitchFamily="34" charset="0"/>
              </a:rPr>
              <a:t> Action - Initial payment and Supersede</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PD7 – is only used for Postdocs teaching or Manual Entries for a FT that is going to be PT (Benefits Extend)</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Pre-set dates are set  shortly before each  semester begins</a:t>
            </a:r>
          </a:p>
          <a:p>
            <a:pPr marL="285750" indent="-285750">
              <a:buFont typeface="Arial" panose="020B0604020202020204" pitchFamily="34" charset="0"/>
              <a:buChar char="•"/>
            </a:pPr>
            <a:r>
              <a:rPr lang="en-US" u="sng" dirty="0">
                <a:solidFill>
                  <a:schemeClr val="tx1"/>
                </a:solidFill>
                <a:latin typeface="Arial" panose="020B0604020202020204" pitchFamily="34" charset="0"/>
                <a:cs typeface="Arial" panose="020B0604020202020204" pitchFamily="34" charset="0"/>
              </a:rPr>
              <a:t>Query Dates  are Behind the scenes </a:t>
            </a:r>
            <a:r>
              <a:rPr lang="en-US" dirty="0">
                <a:solidFill>
                  <a:schemeClr val="tx1"/>
                </a:solidFill>
                <a:latin typeface="Arial" panose="020B0604020202020204" pitchFamily="34" charset="0"/>
                <a:cs typeface="Arial" panose="020B0604020202020204" pitchFamily="34" charset="0"/>
              </a:rPr>
              <a:t>and Calculated based upon the date a payment is received as to the beginning of the pay period as either the </a:t>
            </a:r>
            <a:r>
              <a:rPr lang="en-US" u="sng" dirty="0">
                <a:solidFill>
                  <a:schemeClr val="tx1"/>
                </a:solidFill>
                <a:latin typeface="Arial" panose="020B0604020202020204" pitchFamily="34" charset="0"/>
                <a:cs typeface="Arial" panose="020B0604020202020204" pitchFamily="34" charset="0"/>
              </a:rPr>
              <a:t>1</a:t>
            </a:r>
            <a:r>
              <a:rPr lang="en-US" u="sng" baseline="30000" dirty="0">
                <a:solidFill>
                  <a:schemeClr val="tx1"/>
                </a:solidFill>
                <a:latin typeface="Arial" panose="020B0604020202020204" pitchFamily="34" charset="0"/>
                <a:cs typeface="Arial" panose="020B0604020202020204" pitchFamily="34" charset="0"/>
              </a:rPr>
              <a:t>st</a:t>
            </a:r>
            <a:r>
              <a:rPr lang="en-US" u="sng" dirty="0">
                <a:solidFill>
                  <a:schemeClr val="tx1"/>
                </a:solidFill>
                <a:latin typeface="Arial" panose="020B0604020202020204" pitchFamily="34" charset="0"/>
                <a:cs typeface="Arial" panose="020B0604020202020204" pitchFamily="34" charset="0"/>
              </a:rPr>
              <a:t> or the 16</a:t>
            </a:r>
            <a:r>
              <a:rPr lang="en-US" u="sng" baseline="30000" dirty="0">
                <a:solidFill>
                  <a:schemeClr val="tx1"/>
                </a:solidFill>
                <a:latin typeface="Arial" panose="020B0604020202020204" pitchFamily="34" charset="0"/>
                <a:cs typeface="Arial" panose="020B0604020202020204" pitchFamily="34" charset="0"/>
              </a:rPr>
              <a:t>th</a:t>
            </a:r>
            <a:r>
              <a:rPr lang="en-US" u="sng"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0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err="1">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NinerWorks</a:t>
            </a:r>
            <a:r>
              <a:rPr lang="en-US"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Access through </a:t>
            </a:r>
            <a:r>
              <a:rPr lang="en-US" dirty="0">
                <a:solidFill>
                  <a:schemeClr val="tx1"/>
                </a:solidFill>
                <a:latin typeface="Arial" panose="020B0604020202020204" pitchFamily="34" charset="0"/>
                <a:cs typeface="Arial" panose="020B0604020202020204" pitchFamily="34" charset="0"/>
              </a:rPr>
              <a:t>the Learning and Development Portal </a:t>
            </a:r>
            <a:r>
              <a:rPr lang="en-US" dirty="0">
                <a:solidFill>
                  <a:schemeClr val="tx1"/>
                </a:solidFill>
                <a:latin typeface="Arial" panose="020B0604020202020204" pitchFamily="34" charset="0"/>
                <a:cs typeface="Arial" panose="020B0604020202020204" pitchFamily="34" charset="0"/>
                <a:hlinkClick r:id="rId6"/>
              </a:rPr>
              <a:t>FAQ on </a:t>
            </a:r>
            <a:r>
              <a:rPr lang="en-US" dirty="0" err="1">
                <a:solidFill>
                  <a:schemeClr val="tx1"/>
                </a:solidFill>
                <a:latin typeface="Arial" panose="020B0604020202020204" pitchFamily="34" charset="0"/>
                <a:cs typeface="Arial" panose="020B0604020202020204" pitchFamily="34" charset="0"/>
                <a:hlinkClick r:id="rId6"/>
              </a:rPr>
              <a:t>NInerWorks</a:t>
            </a:r>
            <a:r>
              <a:rPr lang="en-US" dirty="0">
                <a:solidFill>
                  <a:schemeClr val="tx1"/>
                </a:solidFill>
                <a:latin typeface="Arial" panose="020B0604020202020204" pitchFamily="34" charset="0"/>
                <a:cs typeface="Arial" panose="020B0604020202020204" pitchFamily="34" charset="0"/>
                <a:hlinkClick r:id="rId6"/>
              </a:rPr>
              <a:t> Training</a:t>
            </a:r>
            <a:r>
              <a:rPr lang="en-US" dirty="0">
                <a:solidFill>
                  <a:schemeClr val="tx1"/>
                </a:solidFill>
                <a:latin typeface="Arial" panose="020B0604020202020204" pitchFamily="34" charset="0"/>
                <a:cs typeface="Arial" panose="020B0604020202020204" pitchFamily="34" charset="0"/>
              </a:rPr>
              <a:t> and </a:t>
            </a:r>
            <a:r>
              <a:rPr lang="en-US" dirty="0">
                <a:solidFill>
                  <a:schemeClr val="tx1"/>
                </a:solidFill>
                <a:latin typeface="Arial" panose="020B0604020202020204" pitchFamily="34" charset="0"/>
                <a:cs typeface="Arial" panose="020B0604020202020204" pitchFamily="34" charset="0"/>
                <a:hlinkClick r:id="rId7"/>
              </a:rPr>
              <a:t>Learning and Organizational Development Page</a:t>
            </a:r>
            <a:r>
              <a:rPr lang="en-US" dirty="0">
                <a:solidFill>
                  <a:schemeClr val="tx1"/>
                </a:solidFill>
                <a:latin typeface="Arial" panose="020B0604020202020204" pitchFamily="34" charset="0"/>
                <a:cs typeface="Arial" panose="020B0604020202020204" pitchFamily="34" charset="0"/>
              </a:rPr>
              <a:t> for training on </a:t>
            </a:r>
            <a:r>
              <a:rPr lang="en-US" dirty="0" err="1">
                <a:solidFill>
                  <a:schemeClr val="tx1"/>
                </a:solidFill>
                <a:latin typeface="Arial" panose="020B0604020202020204" pitchFamily="34" charset="0"/>
                <a:cs typeface="Arial" panose="020B0604020202020204" pitchFamily="34" charset="0"/>
              </a:rPr>
              <a:t>NinerWorks</a:t>
            </a:r>
            <a:endParaRPr lang="en-US" sz="1500" dirty="0">
              <a:solidFill>
                <a:srgbClr val="0066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00" dirty="0">
              <a:solidFill>
                <a:srgbClr val="0066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i="1" dirty="0"/>
          </a:p>
          <a:p>
            <a:pPr marL="571500" indent="-571500">
              <a:buFont typeface="Arial" panose="020B0604020202020204" pitchFamily="34" charset="0"/>
              <a:buChar char="•"/>
            </a:pPr>
            <a:endParaRPr lang="en-US" i="1" dirty="0"/>
          </a:p>
          <a:p>
            <a:endParaRPr lang="en-US" dirty="0"/>
          </a:p>
        </p:txBody>
      </p:sp>
      <p:pic>
        <p:nvPicPr>
          <p:cNvPr id="2" name="Picture 1">
            <a:extLst>
              <a:ext uri="{FF2B5EF4-FFF2-40B4-BE49-F238E27FC236}">
                <a16:creationId xmlns:a16="http://schemas.microsoft.com/office/drawing/2014/main" id="{EDE66F66-7AF0-4EFC-B2C6-475A28772F48}"/>
              </a:ext>
            </a:extLst>
          </p:cNvPr>
          <p:cNvPicPr>
            <a:picLocks noChangeAspect="1"/>
          </p:cNvPicPr>
          <p:nvPr/>
        </p:nvPicPr>
        <p:blipFill>
          <a:blip r:embed="rId8"/>
          <a:stretch>
            <a:fillRect/>
          </a:stretch>
        </p:blipFill>
        <p:spPr>
          <a:xfrm>
            <a:off x="5852161" y="0"/>
            <a:ext cx="6275184" cy="6785051"/>
          </a:xfrm>
          <a:prstGeom prst="rect">
            <a:avLst/>
          </a:prstGeom>
        </p:spPr>
      </p:pic>
      <p:sp>
        <p:nvSpPr>
          <p:cNvPr id="4" name="Title 1">
            <a:extLst>
              <a:ext uri="{FF2B5EF4-FFF2-40B4-BE49-F238E27FC236}">
                <a16:creationId xmlns:a16="http://schemas.microsoft.com/office/drawing/2014/main" id="{4329C5C7-1578-43E7-8D8A-3AE4073D30F4}"/>
              </a:ext>
            </a:extLst>
          </p:cNvPr>
          <p:cNvSpPr txBox="1">
            <a:spLocks/>
          </p:cNvSpPr>
          <p:nvPr/>
        </p:nvSpPr>
        <p:spPr>
          <a:xfrm>
            <a:off x="6968089" y="72949"/>
            <a:ext cx="4200807" cy="228803"/>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b="1" dirty="0" err="1">
                <a:solidFill>
                  <a:schemeClr val="bg1"/>
                </a:solidFill>
              </a:rPr>
              <a:t>NinerWorks</a:t>
            </a:r>
            <a:r>
              <a:rPr lang="en-US" sz="4000" b="1" dirty="0">
                <a:solidFill>
                  <a:schemeClr val="bg1"/>
                </a:solidFill>
              </a:rPr>
              <a:t> Sample</a:t>
            </a:r>
          </a:p>
        </p:txBody>
      </p:sp>
      <p:sp>
        <p:nvSpPr>
          <p:cNvPr id="5" name="TextBox 4">
            <a:extLst>
              <a:ext uri="{FF2B5EF4-FFF2-40B4-BE49-F238E27FC236}">
                <a16:creationId xmlns:a16="http://schemas.microsoft.com/office/drawing/2014/main" id="{E1D372E6-EC5C-3894-D2B3-626BB7278334}"/>
              </a:ext>
            </a:extLst>
          </p:cNvPr>
          <p:cNvSpPr txBox="1"/>
          <p:nvPr/>
        </p:nvSpPr>
        <p:spPr>
          <a:xfrm>
            <a:off x="5807273" y="3718560"/>
            <a:ext cx="427549" cy="307777"/>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574517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425513" y="365125"/>
            <a:ext cx="11235349" cy="1608530"/>
          </a:xfrm>
        </p:spPr>
        <p:txBody>
          <a:bodyPr/>
          <a:lstStyle/>
          <a:p>
            <a:pPr algn="ctr"/>
            <a:r>
              <a:rPr lang="en-US" b="1" dirty="0">
                <a:solidFill>
                  <a:schemeClr val="accent6">
                    <a:lumMod val="50000"/>
                  </a:schemeClr>
                </a:solidFill>
              </a:rPr>
              <a:t>Adjunct / Part-time Payment </a:t>
            </a:r>
            <a:br>
              <a:rPr lang="en-US" b="1" dirty="0">
                <a:solidFill>
                  <a:schemeClr val="accent6">
                    <a:lumMod val="50000"/>
                  </a:schemeClr>
                </a:solidFill>
              </a:rPr>
            </a:br>
            <a:r>
              <a:rPr lang="en-US" sz="2000" b="1" dirty="0">
                <a:solidFill>
                  <a:schemeClr val="accent6">
                    <a:lumMod val="50000"/>
                  </a:schemeClr>
                </a:solidFill>
                <a:highlight>
                  <a:srgbClr val="FFFF00"/>
                </a:highlight>
              </a:rPr>
              <a:t>Changes / Superseding</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normAutofit fontScale="92500" lnSpcReduction="10000"/>
          </a:bodyPr>
          <a:lstStyle/>
          <a:p>
            <a:pPr indent="-457200">
              <a:buFont typeface="Arial" panose="020B0604020202020204" pitchFamily="34" charset="0"/>
              <a:buChar char="•"/>
            </a:pPr>
            <a:r>
              <a:rPr lang="en-US" dirty="0"/>
              <a:t>Updated AA-16 summary (submitted electronically in Excel file format) is required to show changes</a:t>
            </a:r>
          </a:p>
          <a:p>
            <a:pPr indent="-457200">
              <a:buFont typeface="Arial" panose="020B0604020202020204" pitchFamily="34" charset="0"/>
              <a:buChar char="•"/>
            </a:pPr>
            <a:endParaRPr lang="en-US" dirty="0"/>
          </a:p>
          <a:p>
            <a:pPr indent="-457200">
              <a:buFont typeface="Arial" panose="020B0604020202020204" pitchFamily="34" charset="0"/>
              <a:buChar char="•"/>
            </a:pPr>
            <a:r>
              <a:rPr lang="en-US" dirty="0"/>
              <a:t>Revised Faculty Contract (AA-15) is required with all original signatures </a:t>
            </a:r>
          </a:p>
          <a:p>
            <a:pPr indent="-457200">
              <a:buFont typeface="Arial" panose="020B0604020202020204" pitchFamily="34" charset="0"/>
              <a:buChar char="•"/>
            </a:pPr>
            <a:endParaRPr lang="en-US" dirty="0"/>
          </a:p>
          <a:p>
            <a:pPr indent="-457200">
              <a:buFont typeface="Arial" panose="020B0604020202020204" pitchFamily="34" charset="0"/>
              <a:buChar char="•"/>
            </a:pPr>
            <a:r>
              <a:rPr lang="en-US" dirty="0"/>
              <a:t>Superseding </a:t>
            </a:r>
            <a:r>
              <a:rPr lang="en-US" dirty="0" err="1"/>
              <a:t>NinerWorks</a:t>
            </a:r>
            <a:r>
              <a:rPr lang="en-US" dirty="0"/>
              <a:t> Action is required to change dates, salary, and  a PD7 is used to Remove the Payment/Resign or for Postdocs teaching or Moving from FT to PT Manual Entry </a:t>
            </a:r>
          </a:p>
          <a:p>
            <a:pPr marL="857250" lvl="1" indent="-457200">
              <a:buFont typeface="Arial" panose="020B0604020202020204" pitchFamily="34" charset="0"/>
              <a:buChar char="•"/>
            </a:pPr>
            <a:r>
              <a:rPr lang="en-US" sz="2200" i="1" dirty="0"/>
              <a:t>The PD7 should reference the previous </a:t>
            </a:r>
            <a:r>
              <a:rPr lang="en-US" sz="2200" i="1" dirty="0" err="1"/>
              <a:t>NinerWorks</a:t>
            </a:r>
            <a:r>
              <a:rPr lang="en-US" sz="2200" i="1" dirty="0"/>
              <a:t> Transaction and Position Number</a:t>
            </a:r>
          </a:p>
          <a:p>
            <a:pPr marL="857250" lvl="1" indent="-457200">
              <a:buFont typeface="Arial" panose="020B0604020202020204" pitchFamily="34" charset="0"/>
              <a:buChar char="•"/>
            </a:pPr>
            <a:endParaRPr lang="en-US" sz="2200" i="1" dirty="0"/>
          </a:p>
          <a:p>
            <a:pPr indent="-457200">
              <a:buFont typeface="Arial" panose="020B0604020202020204" pitchFamily="34" charset="0"/>
              <a:buChar char="•"/>
            </a:pPr>
            <a:r>
              <a:rPr lang="en-US" dirty="0"/>
              <a:t>If resigning, include email or letter stating reason for resignation</a:t>
            </a:r>
          </a:p>
          <a:p>
            <a:endParaRPr lang="en-US" dirty="0"/>
          </a:p>
        </p:txBody>
      </p:sp>
    </p:spTree>
    <p:extLst>
      <p:ext uri="{BB962C8B-B14F-4D97-AF65-F5344CB8AC3E}">
        <p14:creationId xmlns:p14="http://schemas.microsoft.com/office/powerpoint/2010/main" val="404442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67E9D32E-18BD-4FB3-9D64-DF65F3EAE531}"/>
              </a:ext>
            </a:extLst>
          </p:cNvPr>
          <p:cNvSpPr>
            <a:spLocks noGrp="1"/>
          </p:cNvSpPr>
          <p:nvPr>
            <p:ph type="title"/>
          </p:nvPr>
        </p:nvSpPr>
        <p:spPr>
          <a:xfrm>
            <a:off x="838200" y="798990"/>
            <a:ext cx="10515600" cy="891698"/>
          </a:xfrm>
        </p:spPr>
        <p:txBody>
          <a:bodyPr>
            <a:normAutofit fontScale="90000"/>
          </a:bodyPr>
          <a:lstStyle/>
          <a:p>
            <a:r>
              <a:rPr lang="en-US" b="1" dirty="0">
                <a:solidFill>
                  <a:schemeClr val="accent6">
                    <a:lumMod val="50000"/>
                  </a:schemeClr>
                </a:solidFill>
              </a:rPr>
              <a:t>Faculty Recruiting Forms Checklist and Reminders</a:t>
            </a:r>
            <a:endParaRPr lang="en-US" dirty="0">
              <a:solidFill>
                <a:schemeClr val="accent6">
                  <a:lumMod val="50000"/>
                </a:schemeClr>
              </a:solidFill>
            </a:endParaRPr>
          </a:p>
        </p:txBody>
      </p:sp>
      <p:pic>
        <p:nvPicPr>
          <p:cNvPr id="6" name="Picture 5">
            <a:extLst>
              <a:ext uri="{FF2B5EF4-FFF2-40B4-BE49-F238E27FC236}">
                <a16:creationId xmlns:a16="http://schemas.microsoft.com/office/drawing/2014/main" id="{73CBE9FD-6AAE-1F97-E614-363C41E5852F}"/>
              </a:ext>
            </a:extLst>
          </p:cNvPr>
          <p:cNvPicPr>
            <a:picLocks noChangeAspect="1"/>
          </p:cNvPicPr>
          <p:nvPr/>
        </p:nvPicPr>
        <p:blipFill>
          <a:blip r:embed="rId4"/>
          <a:stretch>
            <a:fillRect/>
          </a:stretch>
        </p:blipFill>
        <p:spPr>
          <a:xfrm>
            <a:off x="1" y="1856232"/>
            <a:ext cx="5681916" cy="385211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5E6F75F-DE52-5AE3-25B5-7BCA9B6AE7B3}"/>
                  </a:ext>
                </a:extLst>
              </p14:cNvPr>
              <p14:cNvContentPartPr/>
              <p14:nvPr/>
            </p14:nvContentPartPr>
            <p14:xfrm>
              <a:off x="6485259" y="4713064"/>
              <a:ext cx="2122920" cy="406800"/>
            </p14:xfrm>
          </p:contentPart>
        </mc:Choice>
        <mc:Fallback xmlns="">
          <p:pic>
            <p:nvPicPr>
              <p:cNvPr id="4" name="Ink 3">
                <a:extLst>
                  <a:ext uri="{FF2B5EF4-FFF2-40B4-BE49-F238E27FC236}">
                    <a16:creationId xmlns:a16="http://schemas.microsoft.com/office/drawing/2014/main" id="{75E6F75F-DE52-5AE3-25B5-7BCA9B6AE7B3}"/>
                  </a:ext>
                </a:extLst>
              </p:cNvPr>
              <p:cNvPicPr/>
              <p:nvPr/>
            </p:nvPicPr>
            <p:blipFill>
              <a:blip r:embed="rId7"/>
              <a:stretch>
                <a:fillRect/>
              </a:stretch>
            </p:blipFill>
            <p:spPr>
              <a:xfrm>
                <a:off x="6467619" y="4695424"/>
                <a:ext cx="215856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D74B81B-EB15-EACD-B515-E5F9CD2F884C}"/>
                  </a:ext>
                </a:extLst>
              </p14:cNvPr>
              <p14:cNvContentPartPr/>
              <p14:nvPr/>
            </p14:nvContentPartPr>
            <p14:xfrm>
              <a:off x="7332339" y="3572584"/>
              <a:ext cx="2160" cy="360"/>
            </p14:xfrm>
          </p:contentPart>
        </mc:Choice>
        <mc:Fallback xmlns="">
          <p:pic>
            <p:nvPicPr>
              <p:cNvPr id="5" name="Ink 4">
                <a:extLst>
                  <a:ext uri="{FF2B5EF4-FFF2-40B4-BE49-F238E27FC236}">
                    <a16:creationId xmlns:a16="http://schemas.microsoft.com/office/drawing/2014/main" id="{CD74B81B-EB15-EACD-B515-E5F9CD2F884C}"/>
                  </a:ext>
                </a:extLst>
              </p:cNvPr>
              <p:cNvPicPr/>
              <p:nvPr/>
            </p:nvPicPr>
            <p:blipFill>
              <a:blip r:embed="rId9"/>
              <a:stretch>
                <a:fillRect/>
              </a:stretch>
            </p:blipFill>
            <p:spPr>
              <a:xfrm>
                <a:off x="7314699" y="3554584"/>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2542ECC-24AC-6995-9893-D56487B8C93F}"/>
                  </a:ext>
                </a:extLst>
              </p14:cNvPr>
              <p14:cNvContentPartPr/>
              <p14:nvPr/>
            </p14:nvContentPartPr>
            <p14:xfrm>
              <a:off x="7728339" y="3412384"/>
              <a:ext cx="2160" cy="360"/>
            </p14:xfrm>
          </p:contentPart>
        </mc:Choice>
        <mc:Fallback xmlns="">
          <p:pic>
            <p:nvPicPr>
              <p:cNvPr id="7" name="Ink 6">
                <a:extLst>
                  <a:ext uri="{FF2B5EF4-FFF2-40B4-BE49-F238E27FC236}">
                    <a16:creationId xmlns:a16="http://schemas.microsoft.com/office/drawing/2014/main" id="{92542ECC-24AC-6995-9893-D56487B8C93F}"/>
                  </a:ext>
                </a:extLst>
              </p:cNvPr>
              <p:cNvPicPr/>
              <p:nvPr/>
            </p:nvPicPr>
            <p:blipFill>
              <a:blip r:embed="rId9"/>
              <a:stretch>
                <a:fillRect/>
              </a:stretch>
            </p:blipFill>
            <p:spPr>
              <a:xfrm>
                <a:off x="7710339" y="3394384"/>
                <a:ext cx="37800" cy="36000"/>
              </a:xfrm>
              <a:prstGeom prst="rect">
                <a:avLst/>
              </a:prstGeom>
            </p:spPr>
          </p:pic>
        </mc:Fallback>
      </mc:AlternateContent>
      <p:pic>
        <p:nvPicPr>
          <p:cNvPr id="9" name="Picture 8">
            <a:extLst>
              <a:ext uri="{FF2B5EF4-FFF2-40B4-BE49-F238E27FC236}">
                <a16:creationId xmlns:a16="http://schemas.microsoft.com/office/drawing/2014/main" id="{32B01115-B116-4CB8-FCD7-BCD4CA900422}"/>
              </a:ext>
            </a:extLst>
          </p:cNvPr>
          <p:cNvPicPr>
            <a:picLocks noChangeAspect="1"/>
          </p:cNvPicPr>
          <p:nvPr/>
        </p:nvPicPr>
        <p:blipFill>
          <a:blip r:embed="rId11"/>
          <a:stretch>
            <a:fillRect/>
          </a:stretch>
        </p:blipFill>
        <p:spPr>
          <a:xfrm>
            <a:off x="5681917" y="1856232"/>
            <a:ext cx="6422099" cy="3950679"/>
          </a:xfrm>
          <a:prstGeom prst="rect">
            <a:avLst/>
          </a:prstGeom>
        </p:spPr>
      </p:pic>
    </p:spTree>
    <p:extLst>
      <p:ext uri="{BB962C8B-B14F-4D97-AF65-F5344CB8AC3E}">
        <p14:creationId xmlns:p14="http://schemas.microsoft.com/office/powerpoint/2010/main" val="289754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lstStyle/>
          <a:p>
            <a:pPr algn="ctr"/>
            <a:r>
              <a:rPr lang="en-US" b="1" dirty="0">
                <a:solidFill>
                  <a:schemeClr val="accent6">
                    <a:lumMod val="50000"/>
                  </a:schemeClr>
                </a:solidFill>
              </a:rPr>
              <a:t>Superseding Instructions</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normAutofit fontScale="92500" lnSpcReduction="20000"/>
          </a:bodyPr>
          <a:lstStyle/>
          <a:p>
            <a:pPr marL="0" indent="0">
              <a:buNone/>
            </a:pPr>
            <a:r>
              <a:rPr lang="en-US" sz="3600" dirty="0">
                <a:solidFill>
                  <a:schemeClr val="accent6">
                    <a:lumMod val="50000"/>
                  </a:schemeClr>
                </a:solidFill>
              </a:rPr>
              <a:t>Guidelines for Creating a Superseding </a:t>
            </a:r>
            <a:r>
              <a:rPr lang="en-US" sz="3600" dirty="0" err="1">
                <a:solidFill>
                  <a:schemeClr val="accent6">
                    <a:lumMod val="50000"/>
                  </a:schemeClr>
                </a:solidFill>
              </a:rPr>
              <a:t>NinerWorks</a:t>
            </a:r>
            <a:r>
              <a:rPr lang="en-US" sz="3600" dirty="0">
                <a:solidFill>
                  <a:schemeClr val="accent6">
                    <a:lumMod val="50000"/>
                  </a:schemeClr>
                </a:solidFill>
              </a:rPr>
              <a:t> or PD7 for Manual Entry and updated contract for Adjunct/Part-time</a:t>
            </a:r>
          </a:p>
          <a:p>
            <a:pPr>
              <a:buFont typeface="Arial" panose="020B0604020202020204" pitchFamily="34" charset="0"/>
              <a:buChar char="•"/>
            </a:pPr>
            <a:r>
              <a:rPr lang="en-US" dirty="0"/>
              <a:t>Use the new hire’s legal name</a:t>
            </a:r>
          </a:p>
          <a:p>
            <a:pPr>
              <a:buFont typeface="Arial" panose="020B0604020202020204" pitchFamily="34" charset="0"/>
              <a:buChar char="•"/>
            </a:pPr>
            <a:r>
              <a:rPr lang="en-US" dirty="0"/>
              <a:t>Include Department Name</a:t>
            </a:r>
          </a:p>
          <a:p>
            <a:pPr>
              <a:buFont typeface="Arial" panose="020B0604020202020204" pitchFamily="34" charset="0"/>
              <a:buChar char="•"/>
            </a:pPr>
            <a:r>
              <a:rPr lang="en-US" dirty="0"/>
              <a:t>Contract Date will be the day the semester starts (refer to the 5-year Academic Calendar).  If you have questions regarding the contract start date, check with your College Business Officer.</a:t>
            </a:r>
          </a:p>
          <a:p>
            <a:pPr>
              <a:buFont typeface="Arial" panose="020B0604020202020204" pitchFamily="34" charset="0"/>
              <a:buChar char="•"/>
            </a:pPr>
            <a:r>
              <a:rPr lang="en-US" dirty="0"/>
              <a:t>When completing Section 3 of the PD7or </a:t>
            </a:r>
            <a:r>
              <a:rPr lang="en-US" dirty="0" err="1"/>
              <a:t>NinerWorks</a:t>
            </a:r>
            <a:r>
              <a:rPr lang="en-US" dirty="0"/>
              <a:t> Action for part-time faculty hires, the salary will always be an agreed upon amount paid over the pay periods listed either by semester or over the academic year.</a:t>
            </a:r>
          </a:p>
          <a:p>
            <a:endParaRPr lang="en-US" dirty="0"/>
          </a:p>
        </p:txBody>
      </p:sp>
    </p:spTree>
    <p:extLst>
      <p:ext uri="{BB962C8B-B14F-4D97-AF65-F5344CB8AC3E}">
        <p14:creationId xmlns:p14="http://schemas.microsoft.com/office/powerpoint/2010/main" val="2231650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986639"/>
            <a:ext cx="10515600" cy="838986"/>
          </a:xfrm>
        </p:spPr>
        <p:txBody>
          <a:bodyPr>
            <a:normAutofit fontScale="90000"/>
          </a:bodyPr>
          <a:lstStyle/>
          <a:p>
            <a:pPr algn="ctr"/>
            <a:r>
              <a:rPr lang="en-US" sz="4900" b="1" dirty="0">
                <a:solidFill>
                  <a:schemeClr val="accent6">
                    <a:lumMod val="50000"/>
                  </a:schemeClr>
                </a:solidFill>
              </a:rPr>
              <a:t>Payroll Distribution Form (PD7)</a:t>
            </a:r>
            <a:br>
              <a:rPr lang="en-US" sz="4900" b="1" dirty="0">
                <a:solidFill>
                  <a:schemeClr val="accent6">
                    <a:lumMod val="50000"/>
                  </a:schemeClr>
                </a:solidFill>
              </a:rPr>
            </a:br>
            <a:r>
              <a:rPr lang="en-US" sz="2200" i="1" u="sng" dirty="0">
                <a:solidFill>
                  <a:srgbClr val="006600"/>
                </a:solidFill>
                <a:latin typeface="Arial" panose="020B0604020202020204" pitchFamily="34" charset="0"/>
                <a:cs typeface="Arial" panose="020B0604020202020204" pitchFamily="34" charset="0"/>
              </a:rPr>
              <a:t>Sample superseding PD-7 for Adjunct/Part -Time Faculty Appointment Change</a:t>
            </a:r>
            <a:br>
              <a:rPr lang="en-US" i="1" u="sng" dirty="0">
                <a:solidFill>
                  <a:srgbClr val="006600"/>
                </a:solidFill>
                <a:latin typeface="Arial" panose="020B0604020202020204" pitchFamily="34" charset="0"/>
                <a:cs typeface="Arial" panose="020B0604020202020204" pitchFamily="34" charset="0"/>
              </a:rPr>
            </a:br>
            <a:endParaRPr lang="en-US" dirty="0"/>
          </a:p>
        </p:txBody>
      </p:sp>
      <p:pic>
        <p:nvPicPr>
          <p:cNvPr id="4" name="Picture 3">
            <a:extLst>
              <a:ext uri="{FF2B5EF4-FFF2-40B4-BE49-F238E27FC236}">
                <a16:creationId xmlns:a16="http://schemas.microsoft.com/office/drawing/2014/main" id="{5ABA916D-6C60-4FC1-A942-6022C6FC30B2}"/>
              </a:ext>
            </a:extLst>
          </p:cNvPr>
          <p:cNvPicPr>
            <a:picLocks noChangeAspect="1"/>
          </p:cNvPicPr>
          <p:nvPr/>
        </p:nvPicPr>
        <p:blipFill>
          <a:blip r:embed="rId4"/>
          <a:stretch>
            <a:fillRect/>
          </a:stretch>
        </p:blipFill>
        <p:spPr>
          <a:xfrm>
            <a:off x="2498002" y="1672297"/>
            <a:ext cx="6791325" cy="4733925"/>
          </a:xfrm>
          <a:prstGeom prst="rect">
            <a:avLst/>
          </a:prstGeom>
        </p:spPr>
      </p:pic>
      <p:sp>
        <p:nvSpPr>
          <p:cNvPr id="2" name="TextBox 1">
            <a:extLst>
              <a:ext uri="{FF2B5EF4-FFF2-40B4-BE49-F238E27FC236}">
                <a16:creationId xmlns:a16="http://schemas.microsoft.com/office/drawing/2014/main" id="{3D1E7EDF-E65B-4E56-B05C-2BE500799A9B}"/>
              </a:ext>
            </a:extLst>
          </p:cNvPr>
          <p:cNvSpPr txBox="1"/>
          <p:nvPr/>
        </p:nvSpPr>
        <p:spPr>
          <a:xfrm>
            <a:off x="6720840" y="2432304"/>
            <a:ext cx="905256" cy="307777"/>
          </a:xfrm>
          <a:prstGeom prst="rect">
            <a:avLst/>
          </a:prstGeom>
          <a:noFill/>
        </p:spPr>
        <p:txBody>
          <a:bodyPr wrap="square" rtlCol="0">
            <a:spAutoFit/>
          </a:bodyPr>
          <a:lstStyle/>
          <a:p>
            <a:r>
              <a:rPr lang="en-US" dirty="0"/>
              <a:t>18223</a:t>
            </a:r>
          </a:p>
        </p:txBody>
      </p:sp>
      <p:sp>
        <p:nvSpPr>
          <p:cNvPr id="5" name="TextBox 4">
            <a:extLst>
              <a:ext uri="{FF2B5EF4-FFF2-40B4-BE49-F238E27FC236}">
                <a16:creationId xmlns:a16="http://schemas.microsoft.com/office/drawing/2014/main" id="{96D5306C-6F69-4671-8798-F3175F624E53}"/>
              </a:ext>
            </a:extLst>
          </p:cNvPr>
          <p:cNvSpPr txBox="1"/>
          <p:nvPr/>
        </p:nvSpPr>
        <p:spPr>
          <a:xfrm>
            <a:off x="9693998" y="2305367"/>
            <a:ext cx="2154936" cy="600164"/>
          </a:xfrm>
          <a:prstGeom prst="rect">
            <a:avLst/>
          </a:prstGeom>
          <a:solidFill>
            <a:srgbClr val="FFC000"/>
          </a:solidFill>
          <a:ln w="28575">
            <a:solidFill>
              <a:schemeClr val="accent6">
                <a:lumMod val="75000"/>
              </a:schemeClr>
            </a:solidFill>
          </a:ln>
        </p:spPr>
        <p:txBody>
          <a:bodyPr wrap="square" rtlCol="0">
            <a:spAutoFit/>
          </a:bodyPr>
          <a:lstStyle/>
          <a:p>
            <a:r>
              <a:rPr lang="en-US" sz="1100" dirty="0"/>
              <a:t>Put in the Organization Code for the Hiring Department for Records Management</a:t>
            </a:r>
          </a:p>
        </p:txBody>
      </p:sp>
      <p:sp>
        <p:nvSpPr>
          <p:cNvPr id="6" name="Right Arrow 8">
            <a:extLst>
              <a:ext uri="{FF2B5EF4-FFF2-40B4-BE49-F238E27FC236}">
                <a16:creationId xmlns:a16="http://schemas.microsoft.com/office/drawing/2014/main" id="{EE6C2FDA-48CB-467B-9E31-1CED31165E8F}"/>
              </a:ext>
            </a:extLst>
          </p:cNvPr>
          <p:cNvSpPr/>
          <p:nvPr/>
        </p:nvSpPr>
        <p:spPr>
          <a:xfrm rot="10800000" flipV="1">
            <a:off x="7351776" y="2472360"/>
            <a:ext cx="2342222" cy="161112"/>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5EDF9C-2CDA-4329-BDDE-6435E0C272D4}"/>
              </a:ext>
            </a:extLst>
          </p:cNvPr>
          <p:cNvSpPr txBox="1"/>
          <p:nvPr/>
        </p:nvSpPr>
        <p:spPr>
          <a:xfrm>
            <a:off x="9508070" y="5871361"/>
            <a:ext cx="2154936" cy="600164"/>
          </a:xfrm>
          <a:prstGeom prst="rect">
            <a:avLst/>
          </a:prstGeom>
          <a:solidFill>
            <a:srgbClr val="FFC000"/>
          </a:solidFill>
          <a:ln w="28575">
            <a:solidFill>
              <a:schemeClr val="accent6">
                <a:lumMod val="75000"/>
              </a:schemeClr>
            </a:solidFill>
          </a:ln>
        </p:spPr>
        <p:txBody>
          <a:bodyPr wrap="square" rtlCol="0">
            <a:spAutoFit/>
          </a:bodyPr>
          <a:lstStyle/>
          <a:p>
            <a:r>
              <a:rPr lang="en-US" sz="1100" dirty="0"/>
              <a:t>Put in the Reason for Change, Supervisor and 800# and the Total FTE for this Assignment</a:t>
            </a:r>
          </a:p>
        </p:txBody>
      </p:sp>
      <p:sp>
        <p:nvSpPr>
          <p:cNvPr id="8" name="Right Arrow 8">
            <a:extLst>
              <a:ext uri="{FF2B5EF4-FFF2-40B4-BE49-F238E27FC236}">
                <a16:creationId xmlns:a16="http://schemas.microsoft.com/office/drawing/2014/main" id="{8CB27938-02FE-4509-A72C-B71BF3E12C52}"/>
              </a:ext>
            </a:extLst>
          </p:cNvPr>
          <p:cNvSpPr/>
          <p:nvPr/>
        </p:nvSpPr>
        <p:spPr>
          <a:xfrm rot="10800000" flipV="1">
            <a:off x="7173468" y="6168504"/>
            <a:ext cx="2342222" cy="161112"/>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562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p:txBody>
          <a:bodyPr/>
          <a:lstStyle/>
          <a:p>
            <a:pPr algn="ctr"/>
            <a:r>
              <a:rPr lang="en-US" b="1" dirty="0">
                <a:solidFill>
                  <a:schemeClr val="accent6">
                    <a:lumMod val="50000"/>
                  </a:schemeClr>
                </a:solidFill>
              </a:rPr>
              <a:t>Payroll Distribution Form PD7</a:t>
            </a:r>
            <a:endParaRPr lang="en-US" dirty="0"/>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38200" y="1825625"/>
            <a:ext cx="10515600" cy="1859407"/>
          </a:xfrm>
        </p:spPr>
        <p:txBody>
          <a:bodyPr>
            <a:normAutofit fontScale="47500" lnSpcReduction="20000"/>
          </a:bodyPr>
          <a:lstStyle/>
          <a:p>
            <a:pPr marL="114300" indent="0">
              <a:buNone/>
            </a:pPr>
            <a:r>
              <a:rPr lang="en-US" dirty="0">
                <a:solidFill>
                  <a:schemeClr val="accent6">
                    <a:lumMod val="50000"/>
                  </a:schemeClr>
                </a:solidFill>
              </a:rPr>
              <a:t>Adjunct/Part-time appointment PD7s should be signed in the requested block, by the Dean of the College </a:t>
            </a:r>
            <a:r>
              <a:rPr lang="en-US" dirty="0">
                <a:solidFill>
                  <a:schemeClr val="accent6">
                    <a:lumMod val="50000"/>
                  </a:schemeClr>
                </a:solidFill>
                <a:highlight>
                  <a:srgbClr val="FFFF00"/>
                </a:highlight>
              </a:rPr>
              <a:t>and send to </a:t>
            </a:r>
            <a:r>
              <a:rPr lang="en-US" dirty="0">
                <a:highlight>
                  <a:srgbClr val="FFFF00"/>
                </a:highlight>
                <a:hlinkClick r:id="rId4"/>
              </a:rPr>
              <a:t>faculty-recruit@charlotte.edu</a:t>
            </a:r>
            <a:endParaRPr lang="en-US" dirty="0">
              <a:highlight>
                <a:srgbClr val="FFFF00"/>
              </a:highlight>
            </a:endParaRPr>
          </a:p>
          <a:p>
            <a:pPr marL="114300" indent="0">
              <a:buNone/>
            </a:pPr>
            <a:r>
              <a:rPr lang="en-US" b="1" dirty="0">
                <a:solidFill>
                  <a:schemeClr val="accent6">
                    <a:lumMod val="50000"/>
                  </a:schemeClr>
                </a:solidFill>
              </a:rPr>
              <a:t>Academic Affairs will sign off as HR and have the Provost’s Delegated Authority sign in the Provost slot.</a:t>
            </a:r>
          </a:p>
          <a:p>
            <a:pPr>
              <a:buFont typeface="Arial" panose="020B0604020202020204" pitchFamily="34" charset="0"/>
              <a:buChar char="•"/>
            </a:pPr>
            <a:r>
              <a:rPr lang="en-US" dirty="0">
                <a:solidFill>
                  <a:schemeClr val="accent6">
                    <a:lumMod val="50000"/>
                  </a:schemeClr>
                </a:solidFill>
              </a:rPr>
              <a:t>Dr. Jennifer Troyer is the Provost</a:t>
            </a:r>
          </a:p>
          <a:p>
            <a:pPr marL="114300" indent="0">
              <a:buNone/>
            </a:pPr>
            <a:r>
              <a:rPr lang="en-US" dirty="0">
                <a:solidFill>
                  <a:schemeClr val="accent6">
                    <a:lumMod val="50000"/>
                  </a:schemeClr>
                </a:solidFill>
              </a:rPr>
              <a:t>*** </a:t>
            </a:r>
            <a:r>
              <a:rPr lang="en-US" sz="5100" b="1" u="sng" dirty="0">
                <a:solidFill>
                  <a:srgbClr val="FF0000"/>
                </a:solidFill>
                <a:highlight>
                  <a:srgbClr val="00FFFF"/>
                </a:highlight>
              </a:rPr>
              <a:t>Do not send your PD7’s to the Provost after Dean’s signature </a:t>
            </a:r>
          </a:p>
          <a:p>
            <a:pPr marL="114300" indent="0">
              <a:buNone/>
            </a:pPr>
            <a:r>
              <a:rPr lang="en-US" sz="2700" b="1" dirty="0"/>
              <a:t>(These Must go to </a:t>
            </a:r>
            <a:r>
              <a:rPr lang="en-US" b="1" dirty="0">
                <a:hlinkClick r:id="rId4"/>
              </a:rPr>
              <a:t>faculty-recruit@charlotte.edu</a:t>
            </a:r>
            <a:r>
              <a:rPr lang="en-US" b="1" dirty="0"/>
              <a:t> and for </a:t>
            </a:r>
            <a:r>
              <a:rPr lang="en-US" b="1" dirty="0">
                <a:highlight>
                  <a:srgbClr val="FF00FF"/>
                </a:highlight>
              </a:rPr>
              <a:t>Part Time Faculty Franci will Sign as HR </a:t>
            </a:r>
            <a:r>
              <a:rPr lang="en-US" b="1" dirty="0"/>
              <a:t>and Send to </a:t>
            </a:r>
            <a:r>
              <a:rPr lang="en-US" b="1" u="sng" dirty="0"/>
              <a:t>the Provost’s Signature authority </a:t>
            </a:r>
            <a:r>
              <a:rPr lang="en-US" b="1" dirty="0"/>
              <a:t>for these actions)</a:t>
            </a:r>
            <a:endParaRPr lang="en-US" b="1" dirty="0">
              <a:solidFill>
                <a:schemeClr val="accent6">
                  <a:lumMod val="50000"/>
                </a:schemeClr>
              </a:solidFill>
            </a:endParaRPr>
          </a:p>
          <a:p>
            <a:pPr marL="114300" indent="0">
              <a:buNone/>
            </a:pPr>
            <a:endParaRPr lang="en-US" dirty="0">
              <a:solidFill>
                <a:schemeClr val="accent6">
                  <a:lumMod val="50000"/>
                </a:schemeClr>
              </a:solidFill>
            </a:endParaRPr>
          </a:p>
          <a:p>
            <a:endParaRPr lang="en-US" dirty="0"/>
          </a:p>
        </p:txBody>
      </p:sp>
      <p:pic>
        <p:nvPicPr>
          <p:cNvPr id="2" name="Picture 1"/>
          <p:cNvPicPr>
            <a:picLocks noChangeAspect="1"/>
          </p:cNvPicPr>
          <p:nvPr/>
        </p:nvPicPr>
        <p:blipFill>
          <a:blip r:embed="rId5"/>
          <a:stretch>
            <a:fillRect/>
          </a:stretch>
        </p:blipFill>
        <p:spPr>
          <a:xfrm>
            <a:off x="1086416" y="4580770"/>
            <a:ext cx="9623834" cy="1322089"/>
          </a:xfrm>
          <a:prstGeom prst="rect">
            <a:avLst/>
          </a:prstGeom>
        </p:spPr>
      </p:pic>
      <p:sp>
        <p:nvSpPr>
          <p:cNvPr id="4" name="TextBox 3">
            <a:extLst>
              <a:ext uri="{FF2B5EF4-FFF2-40B4-BE49-F238E27FC236}">
                <a16:creationId xmlns:a16="http://schemas.microsoft.com/office/drawing/2014/main" id="{6093392C-5B86-4F8A-9526-C5721D49F82F}"/>
              </a:ext>
            </a:extLst>
          </p:cNvPr>
          <p:cNvSpPr txBox="1"/>
          <p:nvPr/>
        </p:nvSpPr>
        <p:spPr>
          <a:xfrm>
            <a:off x="6547104" y="5276088"/>
            <a:ext cx="2596896" cy="307777"/>
          </a:xfrm>
          <a:prstGeom prst="rect">
            <a:avLst/>
          </a:prstGeom>
          <a:noFill/>
        </p:spPr>
        <p:txBody>
          <a:bodyPr wrap="square" rtlCol="0">
            <a:spAutoFit/>
          </a:bodyPr>
          <a:lstStyle/>
          <a:p>
            <a:r>
              <a:rPr lang="en-US" dirty="0"/>
              <a:t>Dr. Jennifer Troyer, Interim</a:t>
            </a:r>
          </a:p>
        </p:txBody>
      </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2C68714-C135-6C55-07A2-947C8EC554B6}"/>
                  </a:ext>
                </a:extLst>
              </p14:cNvPr>
              <p14:cNvContentPartPr/>
              <p14:nvPr/>
            </p14:nvContentPartPr>
            <p14:xfrm>
              <a:off x="6577779" y="5274304"/>
              <a:ext cx="298800" cy="308880"/>
            </p14:xfrm>
          </p:contentPart>
        </mc:Choice>
        <mc:Fallback xmlns="">
          <p:pic>
            <p:nvPicPr>
              <p:cNvPr id="5" name="Ink 4">
                <a:extLst>
                  <a:ext uri="{FF2B5EF4-FFF2-40B4-BE49-F238E27FC236}">
                    <a16:creationId xmlns:a16="http://schemas.microsoft.com/office/drawing/2014/main" id="{92C68714-C135-6C55-07A2-947C8EC554B6}"/>
                  </a:ext>
                </a:extLst>
              </p:cNvPr>
              <p:cNvPicPr/>
              <p:nvPr/>
            </p:nvPicPr>
            <p:blipFill>
              <a:blip r:embed="rId7"/>
              <a:stretch>
                <a:fillRect/>
              </a:stretch>
            </p:blipFill>
            <p:spPr>
              <a:xfrm>
                <a:off x="6571659" y="5268184"/>
                <a:ext cx="311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D88C6DE-9D74-41F6-9F87-8FC14162A30D}"/>
                  </a:ext>
                </a:extLst>
              </p14:cNvPr>
              <p14:cNvContentPartPr/>
              <p14:nvPr/>
            </p14:nvContentPartPr>
            <p14:xfrm>
              <a:off x="6673899" y="5514784"/>
              <a:ext cx="360" cy="360"/>
            </p14:xfrm>
          </p:contentPart>
        </mc:Choice>
        <mc:Fallback xmlns="">
          <p:pic>
            <p:nvPicPr>
              <p:cNvPr id="6" name="Ink 5">
                <a:extLst>
                  <a:ext uri="{FF2B5EF4-FFF2-40B4-BE49-F238E27FC236}">
                    <a16:creationId xmlns:a16="http://schemas.microsoft.com/office/drawing/2014/main" id="{4D88C6DE-9D74-41F6-9F87-8FC14162A30D}"/>
                  </a:ext>
                </a:extLst>
              </p:cNvPr>
              <p:cNvPicPr/>
              <p:nvPr/>
            </p:nvPicPr>
            <p:blipFill>
              <a:blip r:embed="rId9"/>
              <a:stretch>
                <a:fillRect/>
              </a:stretch>
            </p:blipFill>
            <p:spPr>
              <a:xfrm>
                <a:off x="6655899" y="549678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ABED455-56D8-97C7-3183-2D3CDA5372EE}"/>
                  </a:ext>
                </a:extLst>
              </p14:cNvPr>
              <p14:cNvContentPartPr/>
              <p14:nvPr/>
            </p14:nvContentPartPr>
            <p14:xfrm>
              <a:off x="6616659" y="5354584"/>
              <a:ext cx="232560" cy="143280"/>
            </p14:xfrm>
          </p:contentPart>
        </mc:Choice>
        <mc:Fallback xmlns="">
          <p:pic>
            <p:nvPicPr>
              <p:cNvPr id="7" name="Ink 6">
                <a:extLst>
                  <a:ext uri="{FF2B5EF4-FFF2-40B4-BE49-F238E27FC236}">
                    <a16:creationId xmlns:a16="http://schemas.microsoft.com/office/drawing/2014/main" id="{5ABED455-56D8-97C7-3183-2D3CDA5372EE}"/>
                  </a:ext>
                </a:extLst>
              </p:cNvPr>
              <p:cNvPicPr/>
              <p:nvPr/>
            </p:nvPicPr>
            <p:blipFill>
              <a:blip r:embed="rId11"/>
              <a:stretch>
                <a:fillRect/>
              </a:stretch>
            </p:blipFill>
            <p:spPr>
              <a:xfrm>
                <a:off x="6598659" y="5336944"/>
                <a:ext cx="268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40799F9-6884-E328-8CE4-4F6A0C501121}"/>
                  </a:ext>
                </a:extLst>
              </p14:cNvPr>
              <p14:cNvContentPartPr/>
              <p14:nvPr/>
            </p14:nvContentPartPr>
            <p14:xfrm>
              <a:off x="8208579" y="5351344"/>
              <a:ext cx="597960" cy="154800"/>
            </p14:xfrm>
          </p:contentPart>
        </mc:Choice>
        <mc:Fallback xmlns="">
          <p:pic>
            <p:nvPicPr>
              <p:cNvPr id="8" name="Ink 7">
                <a:extLst>
                  <a:ext uri="{FF2B5EF4-FFF2-40B4-BE49-F238E27FC236}">
                    <a16:creationId xmlns:a16="http://schemas.microsoft.com/office/drawing/2014/main" id="{040799F9-6884-E328-8CE4-4F6A0C501121}"/>
                  </a:ext>
                </a:extLst>
              </p:cNvPr>
              <p:cNvPicPr/>
              <p:nvPr/>
            </p:nvPicPr>
            <p:blipFill>
              <a:blip r:embed="rId13"/>
              <a:stretch>
                <a:fillRect/>
              </a:stretch>
            </p:blipFill>
            <p:spPr>
              <a:xfrm>
                <a:off x="8190579" y="5333704"/>
                <a:ext cx="633600" cy="190440"/>
              </a:xfrm>
              <a:prstGeom prst="rect">
                <a:avLst/>
              </a:prstGeom>
            </p:spPr>
          </p:pic>
        </mc:Fallback>
      </mc:AlternateContent>
    </p:spTree>
    <p:extLst>
      <p:ext uri="{BB962C8B-B14F-4D97-AF65-F5344CB8AC3E}">
        <p14:creationId xmlns:p14="http://schemas.microsoft.com/office/powerpoint/2010/main" val="2832516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778598"/>
            <a:ext cx="10515600" cy="1258432"/>
          </a:xfrm>
        </p:spPr>
        <p:txBody>
          <a:bodyPr>
            <a:normAutofit fontScale="90000"/>
          </a:bodyPr>
          <a:lstStyle/>
          <a:p>
            <a:pPr algn="ctr"/>
            <a:r>
              <a:rPr lang="en-US" b="1" dirty="0">
                <a:solidFill>
                  <a:schemeClr val="accent6">
                    <a:lumMod val="50000"/>
                  </a:schemeClr>
                </a:solidFill>
              </a:rPr>
              <a:t>Things to Remember from Today’s Workshop</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normAutofit fontScale="92500" lnSpcReduction="10000"/>
          </a:bodyPr>
          <a:lstStyle/>
          <a:p>
            <a:pPr>
              <a:buFont typeface="Wingdings" panose="05000000000000000000" pitchFamily="2" charset="2"/>
              <a:buChar char="Ø"/>
            </a:pPr>
            <a:r>
              <a:rPr lang="en-US" dirty="0"/>
              <a:t>Always use the most current forms from the Academic Affairs website </a:t>
            </a:r>
          </a:p>
          <a:p>
            <a:pPr>
              <a:buFont typeface="Wingdings" panose="05000000000000000000" pitchFamily="2" charset="2"/>
              <a:buChar char="Ø"/>
            </a:pPr>
            <a:r>
              <a:rPr lang="en-US" dirty="0"/>
              <a:t>If the chosen candidate is a non-resident, contact the Director of the International Student/Scholar Office (ext. 7-7744)</a:t>
            </a:r>
          </a:p>
          <a:p>
            <a:pPr>
              <a:buFont typeface="Wingdings" panose="05000000000000000000" pitchFamily="2" charset="2"/>
              <a:buChar char="Ø"/>
            </a:pPr>
            <a:r>
              <a:rPr lang="en-US" dirty="0"/>
              <a:t>Each Department should have an updated AA-16 summary submitted electronically in Excel file format each time a change is made </a:t>
            </a:r>
          </a:p>
          <a:p>
            <a:pPr>
              <a:buFont typeface="Wingdings" panose="05000000000000000000" pitchFamily="2" charset="2"/>
              <a:buChar char="Ø"/>
            </a:pPr>
            <a:r>
              <a:rPr lang="en-US" dirty="0"/>
              <a:t>Official Transcripts must be sent directly to the University or through Official UNCC Email and not Issued to the New Hire Directly</a:t>
            </a:r>
          </a:p>
          <a:p>
            <a:pPr>
              <a:buFont typeface="Wingdings" panose="05000000000000000000" pitchFamily="2" charset="2"/>
              <a:buChar char="Ø"/>
            </a:pPr>
            <a:r>
              <a:rPr lang="en-US" dirty="0" err="1"/>
              <a:t>NinerWorks</a:t>
            </a:r>
            <a:r>
              <a:rPr lang="en-US" dirty="0"/>
              <a:t> Action or PD7 (For Postdocs Teaching/Separation) is used to make a change to dates or salary, and it </a:t>
            </a:r>
            <a:r>
              <a:rPr lang="en-US" b="1" u="sng" dirty="0"/>
              <a:t>must have a corresponding contract with changes, along with an Updated AA-16 Summary </a:t>
            </a:r>
            <a:r>
              <a:rPr lang="en-US" dirty="0"/>
              <a:t>(submitted electronically).</a:t>
            </a:r>
          </a:p>
          <a:p>
            <a:endParaRPr lang="en-US" dirty="0"/>
          </a:p>
        </p:txBody>
      </p:sp>
    </p:spTree>
    <p:extLst>
      <p:ext uri="{BB962C8B-B14F-4D97-AF65-F5344CB8AC3E}">
        <p14:creationId xmlns:p14="http://schemas.microsoft.com/office/powerpoint/2010/main" val="103595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365125"/>
            <a:ext cx="10515600" cy="2341861"/>
          </a:xfrm>
        </p:spPr>
        <p:txBody>
          <a:bodyPr>
            <a:normAutofit/>
          </a:bodyPr>
          <a:lstStyle/>
          <a:p>
            <a:pPr lvl="4" algn="ctr"/>
            <a:r>
              <a:rPr lang="en-US" sz="3600" b="1" dirty="0">
                <a:solidFill>
                  <a:srgbClr val="006600"/>
                </a:solidFill>
              </a:rPr>
              <a:t>Please feel free to ask questions now </a:t>
            </a:r>
            <a:br>
              <a:rPr lang="en-US" sz="3600" b="1" dirty="0">
                <a:solidFill>
                  <a:srgbClr val="006600"/>
                </a:solidFill>
              </a:rPr>
            </a:br>
            <a:r>
              <a:rPr lang="en-US" sz="3600" b="1" dirty="0">
                <a:solidFill>
                  <a:srgbClr val="006600"/>
                </a:solidFill>
              </a:rPr>
              <a:t>or contact your College Business Officer.</a:t>
            </a:r>
            <a:br>
              <a:rPr lang="en-US" sz="3600" b="1" dirty="0">
                <a:solidFill>
                  <a:srgbClr val="006600"/>
                </a:solidFill>
              </a:rPr>
            </a:br>
            <a:endParaRPr lang="en-US" b="1" dirty="0">
              <a:solidFill>
                <a:schemeClr val="accent6">
                  <a:lumMod val="50000"/>
                </a:schemeClr>
              </a:solidFill>
            </a:endParaRP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38200" y="4151015"/>
            <a:ext cx="10515600" cy="1415516"/>
          </a:xfrm>
        </p:spPr>
        <p:txBody>
          <a:bodyPr>
            <a:normAutofit fontScale="92500" lnSpcReduction="20000"/>
          </a:bodyPr>
          <a:lstStyle/>
          <a:p>
            <a:pPr marL="114300" indent="0" algn="ctr">
              <a:buNone/>
            </a:pPr>
            <a:r>
              <a:rPr lang="en-US" dirty="0">
                <a:solidFill>
                  <a:srgbClr val="006600"/>
                </a:solidFill>
                <a:latin typeface="Arial" panose="020B0604020202020204" pitchFamily="34" charset="0"/>
                <a:cs typeface="Arial" panose="020B0604020202020204" pitchFamily="34" charset="0"/>
              </a:rPr>
              <a:t>Franci Hamilton – Academic Affairs</a:t>
            </a:r>
          </a:p>
          <a:p>
            <a:pPr marL="114300" indent="0" algn="ctr">
              <a:buNone/>
            </a:pPr>
            <a:r>
              <a:rPr lang="en-US" dirty="0">
                <a:solidFill>
                  <a:srgbClr val="006600"/>
                </a:solidFill>
                <a:latin typeface="Arial" panose="020B0604020202020204" pitchFamily="34" charset="0"/>
                <a:cs typeface="Arial" panose="020B0604020202020204" pitchFamily="34" charset="0"/>
              </a:rPr>
              <a:t>University Program Specialist and Part Time Faculty Coordinator</a:t>
            </a:r>
          </a:p>
          <a:p>
            <a:pPr marL="114300" indent="0" algn="ctr">
              <a:buNone/>
            </a:pPr>
            <a:r>
              <a:rPr lang="en-US" dirty="0">
                <a:solidFill>
                  <a:srgbClr val="006600"/>
                </a:solidFill>
                <a:latin typeface="Arial" panose="020B0604020202020204" pitchFamily="34" charset="0"/>
                <a:cs typeface="Arial" panose="020B0604020202020204" pitchFamily="34" charset="0"/>
                <a:hlinkClick r:id="rId4"/>
              </a:rPr>
              <a:t>frhamilt@charlotte.edu</a:t>
            </a:r>
            <a:r>
              <a:rPr lang="en-US" dirty="0">
                <a:solidFill>
                  <a:srgbClr val="006600"/>
                </a:solidFill>
                <a:latin typeface="Arial" panose="020B0604020202020204" pitchFamily="34" charset="0"/>
                <a:cs typeface="Arial" panose="020B0604020202020204" pitchFamily="34" charset="0"/>
              </a:rPr>
              <a:t>, x75776</a:t>
            </a:r>
          </a:p>
          <a:p>
            <a:pPr marL="114300" indent="0" algn="ctr">
              <a:buNone/>
            </a:pPr>
            <a:endParaRPr lang="en-US" dirty="0"/>
          </a:p>
        </p:txBody>
      </p:sp>
      <p:pic>
        <p:nvPicPr>
          <p:cNvPr id="5" name="Picture 4" descr="C:\Users\frhamilt\AppData\Local\Microsoft\Windows\Temporary Internet Files\Content.IE5\EMHB82I3\MC900371076[1].wmf">
            <a:extLst>
              <a:ext uri="{FF2B5EF4-FFF2-40B4-BE49-F238E27FC236}">
                <a16:creationId xmlns:a16="http://schemas.microsoft.com/office/drawing/2014/main" id="{0B4A6084-727E-4D78-8F1B-151BCE3957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6391" y="1934407"/>
            <a:ext cx="2345742" cy="180319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E56711F-B225-CCFA-D278-DB2476A7FA0E}"/>
                  </a:ext>
                </a:extLst>
              </p14:cNvPr>
              <p14:cNvContentPartPr/>
              <p14:nvPr/>
            </p14:nvContentPartPr>
            <p14:xfrm>
              <a:off x="11623179" y="2497984"/>
              <a:ext cx="360" cy="360"/>
            </p14:xfrm>
          </p:contentPart>
        </mc:Choice>
        <mc:Fallback xmlns="">
          <p:pic>
            <p:nvPicPr>
              <p:cNvPr id="2" name="Ink 1">
                <a:extLst>
                  <a:ext uri="{FF2B5EF4-FFF2-40B4-BE49-F238E27FC236}">
                    <a16:creationId xmlns:a16="http://schemas.microsoft.com/office/drawing/2014/main" id="{BE56711F-B225-CCFA-D278-DB2476A7FA0E}"/>
                  </a:ext>
                </a:extLst>
              </p:cNvPr>
              <p:cNvPicPr/>
              <p:nvPr/>
            </p:nvPicPr>
            <p:blipFill>
              <a:blip r:embed="rId7"/>
              <a:stretch>
                <a:fillRect/>
              </a:stretch>
            </p:blipFill>
            <p:spPr>
              <a:xfrm>
                <a:off x="11605179" y="2479984"/>
                <a:ext cx="36000" cy="36000"/>
              </a:xfrm>
              <a:prstGeom prst="rect">
                <a:avLst/>
              </a:prstGeom>
            </p:spPr>
          </p:pic>
        </mc:Fallback>
      </mc:AlternateContent>
    </p:spTree>
    <p:extLst>
      <p:ext uri="{BB962C8B-B14F-4D97-AF65-F5344CB8AC3E}">
        <p14:creationId xmlns:p14="http://schemas.microsoft.com/office/powerpoint/2010/main" val="401863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67E9D32E-18BD-4FB3-9D64-DF65F3EAE531}"/>
              </a:ext>
            </a:extLst>
          </p:cNvPr>
          <p:cNvSpPr>
            <a:spLocks noGrp="1"/>
          </p:cNvSpPr>
          <p:nvPr>
            <p:ph type="title"/>
          </p:nvPr>
        </p:nvSpPr>
        <p:spPr>
          <a:xfrm>
            <a:off x="528590" y="1027906"/>
            <a:ext cx="3414204" cy="1325563"/>
          </a:xfrm>
        </p:spPr>
        <p:txBody>
          <a:bodyPr>
            <a:normAutofit fontScale="90000"/>
          </a:bodyPr>
          <a:lstStyle/>
          <a:p>
            <a:r>
              <a:rPr lang="en-US" sz="4000" b="1" dirty="0">
                <a:solidFill>
                  <a:schemeClr val="accent6">
                    <a:lumMod val="50000"/>
                  </a:schemeClr>
                </a:solidFill>
              </a:rPr>
              <a:t>Fall &amp; Spring Hiring Process Checklist</a:t>
            </a:r>
          </a:p>
        </p:txBody>
      </p:sp>
      <p:pic>
        <p:nvPicPr>
          <p:cNvPr id="5" name="Picture 4">
            <a:extLst>
              <a:ext uri="{FF2B5EF4-FFF2-40B4-BE49-F238E27FC236}">
                <a16:creationId xmlns:a16="http://schemas.microsoft.com/office/drawing/2014/main" id="{6B04E15E-DFD4-1A8A-0661-4EA17F165ADC}"/>
              </a:ext>
            </a:extLst>
          </p:cNvPr>
          <p:cNvPicPr>
            <a:picLocks noChangeAspect="1"/>
          </p:cNvPicPr>
          <p:nvPr/>
        </p:nvPicPr>
        <p:blipFill>
          <a:blip r:embed="rId4"/>
          <a:stretch>
            <a:fillRect/>
          </a:stretch>
        </p:blipFill>
        <p:spPr>
          <a:xfrm>
            <a:off x="4432926" y="1095049"/>
            <a:ext cx="7230484" cy="4975813"/>
          </a:xfrm>
          <a:prstGeom prst="rect">
            <a:avLst/>
          </a:prstGeom>
        </p:spPr>
      </p:pic>
    </p:spTree>
    <p:extLst>
      <p:ext uri="{BB962C8B-B14F-4D97-AF65-F5344CB8AC3E}">
        <p14:creationId xmlns:p14="http://schemas.microsoft.com/office/powerpoint/2010/main" val="146991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2" name="Title 1">
            <a:extLst>
              <a:ext uri="{FF2B5EF4-FFF2-40B4-BE49-F238E27FC236}">
                <a16:creationId xmlns:a16="http://schemas.microsoft.com/office/drawing/2014/main" id="{67E9D32E-18BD-4FB3-9D64-DF65F3EAE531}"/>
              </a:ext>
            </a:extLst>
          </p:cNvPr>
          <p:cNvSpPr>
            <a:spLocks noGrp="1"/>
          </p:cNvSpPr>
          <p:nvPr>
            <p:ph type="title"/>
          </p:nvPr>
        </p:nvSpPr>
        <p:spPr>
          <a:xfrm>
            <a:off x="172374" y="642105"/>
            <a:ext cx="1887245" cy="2928938"/>
          </a:xfrm>
        </p:spPr>
        <p:txBody>
          <a:bodyPr>
            <a:normAutofit/>
          </a:bodyPr>
          <a:lstStyle/>
          <a:p>
            <a:r>
              <a:rPr lang="en-US" sz="3600" b="1" dirty="0">
                <a:solidFill>
                  <a:schemeClr val="accent6">
                    <a:lumMod val="50000"/>
                  </a:schemeClr>
                </a:solidFill>
              </a:rPr>
              <a:t>Summer Hiring Process Checklist</a:t>
            </a:r>
          </a:p>
        </p:txBody>
      </p:sp>
      <p:sp>
        <p:nvSpPr>
          <p:cNvPr id="5" name="TextBox 4">
            <a:extLst>
              <a:ext uri="{FF2B5EF4-FFF2-40B4-BE49-F238E27FC236}">
                <a16:creationId xmlns:a16="http://schemas.microsoft.com/office/drawing/2014/main" id="{4ADE1964-E71D-4E00-8F4F-37FD4B4B3FC7}"/>
              </a:ext>
            </a:extLst>
          </p:cNvPr>
          <p:cNvSpPr txBox="1"/>
          <p:nvPr/>
        </p:nvSpPr>
        <p:spPr>
          <a:xfrm>
            <a:off x="2466522" y="947171"/>
            <a:ext cx="927910" cy="1061829"/>
          </a:xfrm>
          <a:prstGeom prst="rect">
            <a:avLst/>
          </a:prstGeom>
          <a:solidFill>
            <a:schemeClr val="accent4">
              <a:lumMod val="60000"/>
              <a:lumOff val="40000"/>
            </a:schemeClr>
          </a:solidFill>
          <a:ln w="38100">
            <a:solidFill>
              <a:schemeClr val="accent6">
                <a:lumMod val="75000"/>
              </a:schemeClr>
            </a:solidFill>
          </a:ln>
        </p:spPr>
        <p:txBody>
          <a:bodyPr wrap="square" rtlCol="0">
            <a:spAutoFit/>
          </a:bodyPr>
          <a:lstStyle/>
          <a:p>
            <a:r>
              <a:rPr lang="en-US" sz="900" dirty="0"/>
              <a:t>Payment questions for Summer Programs should be addressed to that office.</a:t>
            </a:r>
          </a:p>
        </p:txBody>
      </p:sp>
      <p:sp>
        <p:nvSpPr>
          <p:cNvPr id="7" name="TextBox 6">
            <a:extLst>
              <a:ext uri="{FF2B5EF4-FFF2-40B4-BE49-F238E27FC236}">
                <a16:creationId xmlns:a16="http://schemas.microsoft.com/office/drawing/2014/main" id="{E5F249B0-C53B-41AB-8290-9109FEFD2145}"/>
              </a:ext>
            </a:extLst>
          </p:cNvPr>
          <p:cNvSpPr txBox="1"/>
          <p:nvPr/>
        </p:nvSpPr>
        <p:spPr>
          <a:xfrm>
            <a:off x="9833125" y="1870501"/>
            <a:ext cx="2186501" cy="830997"/>
          </a:xfrm>
          <a:prstGeom prst="rect">
            <a:avLst/>
          </a:prstGeom>
          <a:solidFill>
            <a:schemeClr val="accent4">
              <a:lumMod val="60000"/>
              <a:lumOff val="40000"/>
            </a:schemeClr>
          </a:solidFill>
          <a:ln w="28575">
            <a:solidFill>
              <a:schemeClr val="accent6">
                <a:lumMod val="75000"/>
              </a:schemeClr>
            </a:solidFill>
          </a:ln>
        </p:spPr>
        <p:txBody>
          <a:bodyPr wrap="square" rtlCol="0">
            <a:spAutoFit/>
          </a:bodyPr>
          <a:lstStyle/>
          <a:p>
            <a:r>
              <a:rPr lang="en-US" sz="1200" dirty="0"/>
              <a:t>College Fund Supported PT Faculty Payments will need an AA-16 Summary for Summer</a:t>
            </a:r>
          </a:p>
        </p:txBody>
      </p:sp>
      <p:pic>
        <p:nvPicPr>
          <p:cNvPr id="9" name="Picture 8">
            <a:extLst>
              <a:ext uri="{FF2B5EF4-FFF2-40B4-BE49-F238E27FC236}">
                <a16:creationId xmlns:a16="http://schemas.microsoft.com/office/drawing/2014/main" id="{AB982E5A-710D-C298-27E6-2BFFF9C83904}"/>
              </a:ext>
            </a:extLst>
          </p:cNvPr>
          <p:cNvPicPr>
            <a:picLocks noChangeAspect="1"/>
          </p:cNvPicPr>
          <p:nvPr/>
        </p:nvPicPr>
        <p:blipFill>
          <a:blip r:embed="rId4"/>
          <a:stretch>
            <a:fillRect/>
          </a:stretch>
        </p:blipFill>
        <p:spPr>
          <a:xfrm>
            <a:off x="3801335" y="977230"/>
            <a:ext cx="5846777" cy="5880770"/>
          </a:xfrm>
          <a:prstGeom prst="rect">
            <a:avLst/>
          </a:prstGeom>
        </p:spPr>
      </p:pic>
      <p:sp>
        <p:nvSpPr>
          <p:cNvPr id="6" name="Left Arrow 4">
            <a:extLst>
              <a:ext uri="{FF2B5EF4-FFF2-40B4-BE49-F238E27FC236}">
                <a16:creationId xmlns:a16="http://schemas.microsoft.com/office/drawing/2014/main" id="{FC4CEE71-5CE3-4B49-977A-558796863BDE}"/>
              </a:ext>
            </a:extLst>
          </p:cNvPr>
          <p:cNvSpPr/>
          <p:nvPr/>
        </p:nvSpPr>
        <p:spPr>
          <a:xfrm rot="10800000" flipV="1">
            <a:off x="3477312" y="1461154"/>
            <a:ext cx="472924" cy="103695"/>
          </a:xfrm>
          <a:prstGeom prst="leftArrow">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4">
            <a:extLst>
              <a:ext uri="{FF2B5EF4-FFF2-40B4-BE49-F238E27FC236}">
                <a16:creationId xmlns:a16="http://schemas.microsoft.com/office/drawing/2014/main" id="{EF0B7686-2D65-4004-BDA4-1A6DAA44573E}"/>
              </a:ext>
            </a:extLst>
          </p:cNvPr>
          <p:cNvSpPr/>
          <p:nvPr/>
        </p:nvSpPr>
        <p:spPr>
          <a:xfrm>
            <a:off x="8714721" y="2241609"/>
            <a:ext cx="1118404" cy="110973"/>
          </a:xfrm>
          <a:prstGeom prst="leftArrow">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72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221942" y="365125"/>
            <a:ext cx="11390050" cy="1325563"/>
          </a:xfrm>
        </p:spPr>
        <p:txBody>
          <a:bodyPr/>
          <a:lstStyle/>
          <a:p>
            <a:r>
              <a:rPr lang="en-US" b="1" dirty="0">
                <a:solidFill>
                  <a:schemeClr val="accent6">
                    <a:lumMod val="50000"/>
                  </a:schemeClr>
                </a:solidFill>
              </a:rPr>
              <a:t>Begin Recruitment (</a:t>
            </a:r>
            <a:r>
              <a:rPr lang="en-US" b="1" dirty="0" err="1">
                <a:solidFill>
                  <a:schemeClr val="accent6">
                    <a:lumMod val="50000"/>
                  </a:schemeClr>
                </a:solidFill>
              </a:rPr>
              <a:t>NinerTalent</a:t>
            </a:r>
            <a:r>
              <a:rPr lang="en-US" b="1" dirty="0">
                <a:solidFill>
                  <a:schemeClr val="accent6">
                    <a:lumMod val="50000"/>
                  </a:schemeClr>
                </a:solidFill>
              </a:rPr>
              <a:t> Advertisement)</a:t>
            </a:r>
            <a:endParaRPr lang="en-US" dirty="0">
              <a:solidFill>
                <a:schemeClr val="accent6">
                  <a:lumMod val="50000"/>
                </a:schemeClr>
              </a:solidFill>
            </a:endParaRP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p:txBody>
          <a:bodyPr>
            <a:normAutofit fontScale="85000" lnSpcReduction="20000"/>
          </a:bodyPr>
          <a:lstStyle/>
          <a:p>
            <a:pPr marL="685800" indent="-457200">
              <a:buFont typeface="Arial" panose="020B0604020202020204" pitchFamily="34" charset="0"/>
              <a:buChar char="•"/>
            </a:pPr>
            <a:r>
              <a:rPr lang="en-US" sz="3500" b="1" dirty="0">
                <a:solidFill>
                  <a:schemeClr val="accent6">
                    <a:lumMod val="50000"/>
                  </a:schemeClr>
                </a:solidFill>
              </a:rPr>
              <a:t>Department or College places advertisements </a:t>
            </a:r>
          </a:p>
          <a:p>
            <a:pPr marL="228600" indent="0">
              <a:buNone/>
            </a:pPr>
            <a:endParaRPr lang="en-US" sz="3500" b="1" dirty="0">
              <a:solidFill>
                <a:schemeClr val="accent6">
                  <a:lumMod val="50000"/>
                </a:schemeClr>
              </a:solidFill>
            </a:endParaRPr>
          </a:p>
          <a:p>
            <a:pPr marL="685800" indent="-457200">
              <a:buFont typeface="Arial" panose="020B0604020202020204" pitchFamily="34" charset="0"/>
              <a:buChar char="•"/>
            </a:pPr>
            <a:r>
              <a:rPr lang="en-US" sz="3500" b="1" dirty="0">
                <a:solidFill>
                  <a:schemeClr val="accent6">
                    <a:lumMod val="50000"/>
                  </a:schemeClr>
                </a:solidFill>
              </a:rPr>
              <a:t>In </a:t>
            </a:r>
            <a:r>
              <a:rPr lang="en-US" sz="3500" b="1" dirty="0" err="1">
                <a:solidFill>
                  <a:schemeClr val="accent6">
                    <a:lumMod val="50000"/>
                  </a:schemeClr>
                </a:solidFill>
              </a:rPr>
              <a:t>NinerTalent</a:t>
            </a:r>
            <a:r>
              <a:rPr lang="en-US" sz="3500" b="1" dirty="0">
                <a:solidFill>
                  <a:schemeClr val="accent6">
                    <a:lumMod val="50000"/>
                  </a:schemeClr>
                </a:solidFill>
              </a:rPr>
              <a:t> (</a:t>
            </a:r>
            <a:r>
              <a:rPr lang="en-US" sz="3500" b="1" dirty="0">
                <a:solidFill>
                  <a:schemeClr val="accent6">
                    <a:lumMod val="50000"/>
                  </a:schemeClr>
                </a:solidFill>
                <a:hlinkClick r:id="rId4"/>
              </a:rPr>
              <a:t>https://jobs.charlotte.edu/hr/</a:t>
            </a:r>
            <a:r>
              <a:rPr lang="en-US" sz="3500" b="1" dirty="0">
                <a:solidFill>
                  <a:schemeClr val="accent6">
                    <a:lumMod val="50000"/>
                  </a:schemeClr>
                </a:solidFill>
              </a:rPr>
              <a:t>) submit the Temp Hire posting for approval</a:t>
            </a:r>
          </a:p>
          <a:p>
            <a:pPr marL="228600" indent="0">
              <a:buNone/>
            </a:pPr>
            <a:endParaRPr lang="en-US" sz="3500" b="1" dirty="0">
              <a:solidFill>
                <a:schemeClr val="accent6">
                  <a:lumMod val="50000"/>
                </a:schemeClr>
              </a:solidFill>
            </a:endParaRPr>
          </a:p>
          <a:p>
            <a:pPr marL="685800" indent="-457200">
              <a:buFont typeface="Arial" panose="020B0604020202020204" pitchFamily="34" charset="0"/>
              <a:buChar char="•"/>
            </a:pPr>
            <a:r>
              <a:rPr lang="en-US" sz="3500" b="1" dirty="0">
                <a:solidFill>
                  <a:schemeClr val="accent6">
                    <a:lumMod val="50000"/>
                  </a:schemeClr>
                </a:solidFill>
              </a:rPr>
              <a:t>Ad must include the following statement and the criminal background check statement</a:t>
            </a:r>
          </a:p>
          <a:p>
            <a:pPr marL="228600" indent="0">
              <a:buNone/>
            </a:pPr>
            <a:endParaRPr lang="en-US" sz="3500" b="1" dirty="0">
              <a:solidFill>
                <a:schemeClr val="accent6">
                  <a:lumMod val="50000"/>
                </a:schemeClr>
              </a:solidFill>
            </a:endParaRPr>
          </a:p>
          <a:p>
            <a:pPr lvl="2"/>
            <a:r>
              <a:rPr lang="en-US" sz="2400" b="1" dirty="0">
                <a:solidFill>
                  <a:schemeClr val="accent6">
                    <a:lumMod val="50000"/>
                  </a:schemeClr>
                </a:solidFill>
              </a:rPr>
              <a:t>“All finalists will be required to provide an official transcript.”</a:t>
            </a:r>
          </a:p>
          <a:p>
            <a:pPr lvl="2"/>
            <a:r>
              <a:rPr lang="en-US" sz="2400" b="1" dirty="0">
                <a:solidFill>
                  <a:schemeClr val="accent6">
                    <a:lumMod val="50000"/>
                  </a:schemeClr>
                </a:solidFill>
              </a:rPr>
              <a:t>“All finalists will be subject to a criminal background check.”</a:t>
            </a:r>
          </a:p>
          <a:p>
            <a:endParaRPr lang="en-US" dirty="0"/>
          </a:p>
        </p:txBody>
      </p:sp>
    </p:spTree>
    <p:extLst>
      <p:ext uri="{BB962C8B-B14F-4D97-AF65-F5344CB8AC3E}">
        <p14:creationId xmlns:p14="http://schemas.microsoft.com/office/powerpoint/2010/main" val="33409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443883" y="365125"/>
            <a:ext cx="11292397" cy="1250611"/>
          </a:xfrm>
        </p:spPr>
        <p:txBody>
          <a:bodyPr/>
          <a:lstStyle/>
          <a:p>
            <a:r>
              <a:rPr lang="en-US" b="1" dirty="0">
                <a:solidFill>
                  <a:schemeClr val="accent6">
                    <a:lumMod val="50000"/>
                  </a:schemeClr>
                </a:solidFill>
              </a:rPr>
              <a:t>Personnel Information	Memorandum  (PIM 8)</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838200" y="1207364"/>
            <a:ext cx="10515600" cy="479394"/>
          </a:xfrm>
        </p:spPr>
        <p:txBody>
          <a:bodyPr>
            <a:normAutofit fontScale="55000" lnSpcReduction="20000"/>
          </a:bodyPr>
          <a:lstStyle/>
          <a:p>
            <a:pPr marL="114300" indent="0" algn="ctr">
              <a:buNone/>
            </a:pPr>
            <a:r>
              <a:rPr lang="en-US" dirty="0">
                <a:latin typeface="Arial" panose="020B0604020202020204" pitchFamily="34" charset="0"/>
                <a:cs typeface="Arial" panose="020B0604020202020204" pitchFamily="34" charset="0"/>
                <a:hlinkClick r:id="rId4"/>
              </a:rPr>
              <a:t>https://hr.charlotte.edu/about-hr/personnel-information-memorandums-pims/pim-08-temporaryemployees</a:t>
            </a:r>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6DDE0787-3AAC-418D-BCDC-4E74C3737EDD}"/>
              </a:ext>
            </a:extLst>
          </p:cNvPr>
          <p:cNvPicPr>
            <a:picLocks noChangeAspect="1"/>
          </p:cNvPicPr>
          <p:nvPr/>
        </p:nvPicPr>
        <p:blipFill>
          <a:blip r:embed="rId5"/>
          <a:stretch>
            <a:fillRect/>
          </a:stretch>
        </p:blipFill>
        <p:spPr>
          <a:xfrm>
            <a:off x="2042951" y="1655423"/>
            <a:ext cx="8094260" cy="2059669"/>
          </a:xfrm>
          <a:prstGeom prst="rect">
            <a:avLst/>
          </a:prstGeom>
          <a:ln w="12700">
            <a:solidFill>
              <a:srgbClr val="00703C"/>
            </a:solidFill>
          </a:ln>
        </p:spPr>
      </p:pic>
      <p:pic>
        <p:nvPicPr>
          <p:cNvPr id="6" name="Picture 5">
            <a:extLst>
              <a:ext uri="{FF2B5EF4-FFF2-40B4-BE49-F238E27FC236}">
                <a16:creationId xmlns:a16="http://schemas.microsoft.com/office/drawing/2014/main" id="{2DC1EFFE-0620-4B35-A5F9-BD65BE824A2C}"/>
              </a:ext>
            </a:extLst>
          </p:cNvPr>
          <p:cNvPicPr>
            <a:picLocks noChangeAspect="1"/>
          </p:cNvPicPr>
          <p:nvPr/>
        </p:nvPicPr>
        <p:blipFill>
          <a:blip r:embed="rId6"/>
          <a:stretch>
            <a:fillRect/>
          </a:stretch>
        </p:blipFill>
        <p:spPr>
          <a:xfrm>
            <a:off x="2042951" y="3754779"/>
            <a:ext cx="8095432" cy="2897185"/>
          </a:xfrm>
          <a:prstGeom prst="rect">
            <a:avLst/>
          </a:prstGeom>
        </p:spPr>
      </p:pic>
      <p:sp>
        <p:nvSpPr>
          <p:cNvPr id="5" name="Rectangle 4">
            <a:extLst>
              <a:ext uri="{FF2B5EF4-FFF2-40B4-BE49-F238E27FC236}">
                <a16:creationId xmlns:a16="http://schemas.microsoft.com/office/drawing/2014/main" id="{E75CADA4-6D21-4FA6-85B6-3B58E95416D4}"/>
              </a:ext>
            </a:extLst>
          </p:cNvPr>
          <p:cNvSpPr/>
          <p:nvPr/>
        </p:nvSpPr>
        <p:spPr>
          <a:xfrm>
            <a:off x="8291744" y="2457975"/>
            <a:ext cx="1535838" cy="954107"/>
          </a:xfrm>
          <a:prstGeom prst="rect">
            <a:avLst/>
          </a:prstGeom>
        </p:spPr>
        <p:txBody>
          <a:bodyPr wrap="square">
            <a:spAutoFit/>
          </a:bodyPr>
          <a:lstStyle/>
          <a:p>
            <a:r>
              <a:rPr lang="en-US" dirty="0">
                <a:solidFill>
                  <a:srgbClr val="006600"/>
                </a:solidFill>
                <a:effectLst>
                  <a:outerShdw blurRad="38100" dist="38100" dir="2700000" algn="tl">
                    <a:srgbClr val="000000">
                      <a:alpha val="43137"/>
                    </a:srgbClr>
                  </a:outerShdw>
                </a:effectLst>
              </a:rPr>
              <a:t>Faculty Assignments have built in Breaks</a:t>
            </a:r>
          </a:p>
        </p:txBody>
      </p:sp>
      <p:cxnSp>
        <p:nvCxnSpPr>
          <p:cNvPr id="8" name="Straight Connector 7">
            <a:extLst>
              <a:ext uri="{FF2B5EF4-FFF2-40B4-BE49-F238E27FC236}">
                <a16:creationId xmlns:a16="http://schemas.microsoft.com/office/drawing/2014/main" id="{42A3FF11-EA53-444C-9F26-A7019E4F416B}"/>
              </a:ext>
            </a:extLst>
          </p:cNvPr>
          <p:cNvCxnSpPr/>
          <p:nvPr/>
        </p:nvCxnSpPr>
        <p:spPr>
          <a:xfrm>
            <a:off x="6653444" y="3885792"/>
            <a:ext cx="327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F05E3B-CE94-4718-B21E-128CDF34CA96}"/>
              </a:ext>
            </a:extLst>
          </p:cNvPr>
          <p:cNvCxnSpPr/>
          <p:nvPr/>
        </p:nvCxnSpPr>
        <p:spPr>
          <a:xfrm>
            <a:off x="2243091" y="4024544"/>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CD2E5C-76AD-4B99-8D5C-7D0E3EC93F86}"/>
              </a:ext>
            </a:extLst>
          </p:cNvPr>
          <p:cNvCxnSpPr/>
          <p:nvPr/>
        </p:nvCxnSpPr>
        <p:spPr>
          <a:xfrm>
            <a:off x="6627182" y="4599108"/>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E1AFFA-EECB-4F26-8B19-C0A16012F7A4}"/>
              </a:ext>
            </a:extLst>
          </p:cNvPr>
          <p:cNvCxnSpPr>
            <a:cxnSpLocks/>
          </p:cNvCxnSpPr>
          <p:nvPr/>
        </p:nvCxnSpPr>
        <p:spPr>
          <a:xfrm>
            <a:off x="2243091" y="4728099"/>
            <a:ext cx="98838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ight Arrow 11">
            <a:extLst>
              <a:ext uri="{FF2B5EF4-FFF2-40B4-BE49-F238E27FC236}">
                <a16:creationId xmlns:a16="http://schemas.microsoft.com/office/drawing/2014/main" id="{FA9707FA-189C-447A-8842-A751A972444C}"/>
              </a:ext>
            </a:extLst>
          </p:cNvPr>
          <p:cNvSpPr/>
          <p:nvPr/>
        </p:nvSpPr>
        <p:spPr>
          <a:xfrm>
            <a:off x="1644112" y="3754779"/>
            <a:ext cx="381000" cy="202442"/>
          </a:xfrm>
          <a:prstGeom prst="rightArrow">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1">
            <a:extLst>
              <a:ext uri="{FF2B5EF4-FFF2-40B4-BE49-F238E27FC236}">
                <a16:creationId xmlns:a16="http://schemas.microsoft.com/office/drawing/2014/main" id="{05A99786-8090-4C04-8DAB-1F42BFD1658C}"/>
              </a:ext>
            </a:extLst>
          </p:cNvPr>
          <p:cNvSpPr/>
          <p:nvPr/>
        </p:nvSpPr>
        <p:spPr>
          <a:xfrm>
            <a:off x="1637718" y="4497887"/>
            <a:ext cx="381000" cy="202442"/>
          </a:xfrm>
          <a:prstGeom prst="rightArrow">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33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257453" y="681037"/>
            <a:ext cx="11549848" cy="1014598"/>
          </a:xfrm>
        </p:spPr>
        <p:txBody>
          <a:bodyPr>
            <a:noAutofit/>
          </a:bodyPr>
          <a:lstStyle/>
          <a:p>
            <a:r>
              <a:rPr lang="en-US" sz="3600" b="1" dirty="0">
                <a:solidFill>
                  <a:schemeClr val="accent6">
                    <a:lumMod val="50000"/>
                  </a:schemeClr>
                </a:solidFill>
              </a:rPr>
              <a:t>Postdoctoral Fellows with Part-Time Teaching Load  </a:t>
            </a:r>
            <a:br>
              <a:rPr lang="en-US" sz="3600" b="1" dirty="0">
                <a:solidFill>
                  <a:schemeClr val="accent6">
                    <a:lumMod val="50000"/>
                  </a:schemeClr>
                </a:solidFill>
              </a:rPr>
            </a:br>
            <a:r>
              <a:rPr lang="en-US" sz="3600" b="1" dirty="0">
                <a:solidFill>
                  <a:schemeClr val="accent6">
                    <a:lumMod val="50000"/>
                  </a:schemeClr>
                </a:solidFill>
              </a:rPr>
              <a:t>(1 Course Per Semester)</a:t>
            </a:r>
          </a:p>
        </p:txBody>
      </p:sp>
      <p:pic>
        <p:nvPicPr>
          <p:cNvPr id="4" name="Picture 2">
            <a:extLst>
              <a:ext uri="{FF2B5EF4-FFF2-40B4-BE49-F238E27FC236}">
                <a16:creationId xmlns:a16="http://schemas.microsoft.com/office/drawing/2014/main" id="{3ECF257E-4C95-487E-BD41-F3E89C5110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09713" y="1287262"/>
            <a:ext cx="6064928" cy="535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id="{64A60DA9-40FA-49A0-88E8-8AFFDF397A20}"/>
              </a:ext>
            </a:extLst>
          </p:cNvPr>
          <p:cNvCxnSpPr>
            <a:cxnSpLocks/>
          </p:cNvCxnSpPr>
          <p:nvPr/>
        </p:nvCxnSpPr>
        <p:spPr>
          <a:xfrm>
            <a:off x="5339179" y="5064711"/>
            <a:ext cx="551821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Arrow 9">
            <a:extLst>
              <a:ext uri="{FF2B5EF4-FFF2-40B4-BE49-F238E27FC236}">
                <a16:creationId xmlns:a16="http://schemas.microsoft.com/office/drawing/2014/main" id="{1FF48F6D-2BDB-46FB-8BD0-D6EF89E52CF8}"/>
              </a:ext>
            </a:extLst>
          </p:cNvPr>
          <p:cNvSpPr/>
          <p:nvPr/>
        </p:nvSpPr>
        <p:spPr>
          <a:xfrm flipV="1">
            <a:off x="4806519" y="4912311"/>
            <a:ext cx="457200" cy="152400"/>
          </a:xfrm>
          <a:prstGeom prst="rightArrow">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30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EF0187C5-ADAF-4A71-96FC-2F19A1549F4A}"/>
              </a:ext>
            </a:extLst>
          </p:cNvPr>
          <p:cNvSpPr>
            <a:spLocks noGrp="1"/>
          </p:cNvSpPr>
          <p:nvPr>
            <p:ph type="title"/>
          </p:nvPr>
        </p:nvSpPr>
        <p:spPr>
          <a:xfrm>
            <a:off x="838200" y="498290"/>
            <a:ext cx="10515600" cy="975403"/>
          </a:xfrm>
        </p:spPr>
        <p:txBody>
          <a:bodyPr/>
          <a:lstStyle/>
          <a:p>
            <a:pPr algn="ctr"/>
            <a:r>
              <a:rPr lang="en-US" sz="3600" b="1" dirty="0">
                <a:solidFill>
                  <a:schemeClr val="accent6">
                    <a:lumMod val="50000"/>
                  </a:schemeClr>
                </a:solidFill>
              </a:rPr>
              <a:t>Criminal Background Check</a:t>
            </a:r>
          </a:p>
        </p:txBody>
      </p:sp>
      <p:sp>
        <p:nvSpPr>
          <p:cNvPr id="9" name="Text Placeholder 8">
            <a:extLst>
              <a:ext uri="{FF2B5EF4-FFF2-40B4-BE49-F238E27FC236}">
                <a16:creationId xmlns:a16="http://schemas.microsoft.com/office/drawing/2014/main" id="{3123EF6D-96C3-4D48-A580-FE1484C195A3}"/>
              </a:ext>
            </a:extLst>
          </p:cNvPr>
          <p:cNvSpPr>
            <a:spLocks noGrp="1"/>
          </p:cNvSpPr>
          <p:nvPr>
            <p:ph type="body" idx="1"/>
          </p:nvPr>
        </p:nvSpPr>
        <p:spPr>
          <a:xfrm>
            <a:off x="314418" y="1409700"/>
            <a:ext cx="5535967" cy="4351338"/>
          </a:xfrm>
        </p:spPr>
        <p:txBody>
          <a:bodyPr/>
          <a:lstStyle/>
          <a:p>
            <a:pPr marL="0" indent="0">
              <a:buNone/>
            </a:pPr>
            <a:r>
              <a:rPr lang="en-US" dirty="0">
                <a:latin typeface="Arial" panose="020B0604020202020204" pitchFamily="34" charset="0"/>
                <a:cs typeface="Arial" panose="020B0604020202020204" pitchFamily="34" charset="0"/>
              </a:rPr>
              <a:t>Submitted </a:t>
            </a:r>
            <a:r>
              <a:rPr lang="en-US" u="sng" dirty="0">
                <a:latin typeface="Arial" panose="020B0604020202020204" pitchFamily="34" charset="0"/>
                <a:cs typeface="Arial" panose="020B0604020202020204" pitchFamily="34" charset="0"/>
              </a:rPr>
              <a:t>Pre-Employment</a:t>
            </a:r>
          </a:p>
          <a:p>
            <a:pPr marL="571500" indent="-571500">
              <a:buFont typeface="Arial" panose="020B0604020202020204" pitchFamily="34" charset="0"/>
              <a:buChar char="•"/>
            </a:pPr>
            <a:r>
              <a:rPr lang="en-US" b="1" dirty="0">
                <a:solidFill>
                  <a:schemeClr val="accent6">
                    <a:lumMod val="50000"/>
                  </a:schemeClr>
                </a:solidFill>
              </a:rPr>
              <a:t>When is a criminal background check needed?</a:t>
            </a:r>
          </a:p>
          <a:p>
            <a:pPr marL="971550" lvl="1" indent="-571500">
              <a:buFont typeface="Arial" panose="020B0604020202020204" pitchFamily="34" charset="0"/>
              <a:buChar char="•"/>
            </a:pPr>
            <a:r>
              <a:rPr lang="en-US" dirty="0">
                <a:latin typeface="Arial" panose="020B0604020202020204" pitchFamily="34" charset="0"/>
                <a:cs typeface="Arial" panose="020B0604020202020204" pitchFamily="34" charset="0"/>
              </a:rPr>
              <a:t>New hire</a:t>
            </a:r>
          </a:p>
          <a:p>
            <a:pPr marL="971550" lvl="1" indent="-571500">
              <a:buFont typeface="Arial" panose="020B0604020202020204" pitchFamily="34" charset="0"/>
              <a:buChar char="•"/>
            </a:pPr>
            <a:r>
              <a:rPr lang="en-US" dirty="0">
                <a:latin typeface="Arial" panose="020B0604020202020204" pitchFamily="34" charset="0"/>
                <a:cs typeface="Arial" panose="020B0604020202020204" pitchFamily="34" charset="0"/>
              </a:rPr>
              <a:t>A returning faculty member who has not had one run previously</a:t>
            </a:r>
          </a:p>
          <a:p>
            <a:pPr marL="971550" lvl="1" indent="-571500">
              <a:buFont typeface="Arial" panose="020B0604020202020204" pitchFamily="34" charset="0"/>
              <a:buChar char="•"/>
            </a:pPr>
            <a:r>
              <a:rPr lang="en-US" dirty="0">
                <a:latin typeface="Arial" panose="020B0604020202020204" pitchFamily="34" charset="0"/>
                <a:cs typeface="Arial" panose="020B0604020202020204" pitchFamily="34" charset="0"/>
              </a:rPr>
              <a:t>A returning faculty member who has had a one year (12+ months) or more break in service </a:t>
            </a:r>
          </a:p>
          <a:p>
            <a:endParaRPr lang="en-US" dirty="0"/>
          </a:p>
        </p:txBody>
      </p:sp>
      <p:sp>
        <p:nvSpPr>
          <p:cNvPr id="4" name="Content Placeholder 4">
            <a:extLst>
              <a:ext uri="{FF2B5EF4-FFF2-40B4-BE49-F238E27FC236}">
                <a16:creationId xmlns:a16="http://schemas.microsoft.com/office/drawing/2014/main" id="{9646407E-681C-4D75-9701-4BC4991E7EF0}"/>
              </a:ext>
            </a:extLst>
          </p:cNvPr>
          <p:cNvSpPr txBox="1">
            <a:spLocks/>
          </p:cNvSpPr>
          <p:nvPr/>
        </p:nvSpPr>
        <p:spPr>
          <a:xfrm>
            <a:off x="5850385" y="1173611"/>
            <a:ext cx="5535966" cy="3835153"/>
          </a:xfrm>
          <a:prstGeom prst="rect">
            <a:avLst/>
          </a:prstGeom>
          <a:noFill/>
          <a:ln>
            <a:solidFill>
              <a:schemeClr val="bg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2400" dirty="0">
                <a:latin typeface="Arial" panose="020B0604020202020204" pitchFamily="34" charset="0"/>
                <a:cs typeface="Arial" panose="020B0604020202020204" pitchFamily="34" charset="0"/>
              </a:rPr>
              <a:t>Email the information below to </a:t>
            </a:r>
            <a:r>
              <a:rPr lang="en-US" sz="2400" dirty="0">
                <a:latin typeface="Arial" panose="020B0604020202020204" pitchFamily="34" charset="0"/>
                <a:cs typeface="Arial" panose="020B0604020202020204" pitchFamily="34" charset="0"/>
                <a:hlinkClick r:id="rId4"/>
              </a:rPr>
              <a:t>faculty-recruit@charlotte.edu</a:t>
            </a:r>
            <a:r>
              <a:rPr lang="en-US" sz="2400" dirty="0">
                <a:latin typeface="Arial" panose="020B0604020202020204" pitchFamily="34" charset="0"/>
                <a:cs typeface="Arial" panose="020B0604020202020204" pitchFamily="34" charset="0"/>
              </a:rPr>
              <a:t> to begin the process:</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Faculty Applicant: Legal Name of the Final Candidate</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Faculty Type: Position Type (Full‐time Faculty, Part‐time Faculty)</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Department:</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Department Contact Name: (if different from person sending the email)</a:t>
            </a:r>
          </a:p>
          <a:p>
            <a:pPr marL="342900" lvl="1" indent="0">
              <a:spcBef>
                <a:spcPts val="400"/>
              </a:spcBef>
              <a:buNone/>
            </a:pPr>
            <a:r>
              <a:rPr lang="en-US" sz="2000" dirty="0">
                <a:solidFill>
                  <a:schemeClr val="accent6">
                    <a:lumMod val="50000"/>
                  </a:schemeClr>
                </a:solidFill>
                <a:highlight>
                  <a:srgbClr val="FFFF00"/>
                </a:highlight>
                <a:latin typeface="Arial" panose="020B0604020202020204" pitchFamily="34" charset="0"/>
                <a:cs typeface="Arial" panose="020B0604020202020204" pitchFamily="34" charset="0"/>
              </a:rPr>
              <a:t>These items are Important too:</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Department Org Code:</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Previous 800#</a:t>
            </a:r>
          </a:p>
          <a:p>
            <a:pPr lvl="1" indent="-571500">
              <a:spcBef>
                <a:spcPts val="400"/>
              </a:spcBef>
              <a:buFont typeface="Arial" panose="020B0604020202020204" pitchFamily="34" charset="0"/>
              <a:buChar char="•"/>
            </a:pPr>
            <a:r>
              <a:rPr lang="en-US" sz="2000" dirty="0">
                <a:solidFill>
                  <a:schemeClr val="accent6">
                    <a:lumMod val="50000"/>
                  </a:schemeClr>
                </a:solidFill>
                <a:latin typeface="Arial" panose="020B0604020202020204" pitchFamily="34" charset="0"/>
                <a:cs typeface="Arial" panose="020B0604020202020204" pitchFamily="34" charset="0"/>
              </a:rPr>
              <a:t>Start Date or Semester they will begin Work for 800# activation</a:t>
            </a:r>
          </a:p>
          <a:p>
            <a:pPr lvl="1" indent="-571500">
              <a:spcBef>
                <a:spcPts val="400"/>
              </a:spcBef>
              <a:buFont typeface="Arial" panose="020B0604020202020204" pitchFamily="34" charset="0"/>
              <a:buChar char="•"/>
            </a:pPr>
            <a:endParaRPr lang="en-US" dirty="0">
              <a:solidFill>
                <a:srgbClr val="00703C"/>
              </a:solidFill>
              <a:latin typeface="Arial" panose="020B0604020202020204" pitchFamily="34" charset="0"/>
              <a:cs typeface="Arial" panose="020B0604020202020204" pitchFamily="34" charset="0"/>
            </a:endParaRPr>
          </a:p>
          <a:p>
            <a:pPr lvl="1" indent="-571500">
              <a:spcBef>
                <a:spcPts val="400"/>
              </a:spcBef>
              <a:buFont typeface="Arial" panose="020B0604020202020204" pitchFamily="34" charset="0"/>
              <a:buChar char="•"/>
            </a:pPr>
            <a:endParaRPr lang="en-US" dirty="0">
              <a:solidFill>
                <a:srgbClr val="00703C"/>
              </a:solidFill>
              <a:latin typeface="Arial" panose="020B0604020202020204" pitchFamily="34" charset="0"/>
              <a:cs typeface="Arial" panose="020B0604020202020204" pitchFamily="34" charset="0"/>
            </a:endParaRPr>
          </a:p>
        </p:txBody>
      </p:sp>
      <p:sp>
        <p:nvSpPr>
          <p:cNvPr id="5" name="Rounded Rectangle 6">
            <a:extLst>
              <a:ext uri="{FF2B5EF4-FFF2-40B4-BE49-F238E27FC236}">
                <a16:creationId xmlns:a16="http://schemas.microsoft.com/office/drawing/2014/main" id="{C97CBDC7-9B4E-40DB-BB3C-2A5734913EB5}"/>
              </a:ext>
            </a:extLst>
          </p:cNvPr>
          <p:cNvSpPr/>
          <p:nvPr/>
        </p:nvSpPr>
        <p:spPr>
          <a:xfrm>
            <a:off x="6101549" y="4474346"/>
            <a:ext cx="5033638" cy="3913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BF6A14F-0DE2-4137-ADC9-398690E8C174}"/>
              </a:ext>
            </a:extLst>
          </p:cNvPr>
          <p:cNvPicPr>
            <a:picLocks noChangeAspect="1"/>
          </p:cNvPicPr>
          <p:nvPr/>
        </p:nvPicPr>
        <p:blipFill>
          <a:blip r:embed="rId5"/>
          <a:stretch>
            <a:fillRect/>
          </a:stretch>
        </p:blipFill>
        <p:spPr>
          <a:xfrm>
            <a:off x="235258" y="5411068"/>
            <a:ext cx="5858525" cy="609599"/>
          </a:xfrm>
          <a:prstGeom prst="rect">
            <a:avLst/>
          </a:prstGeom>
        </p:spPr>
      </p:pic>
      <p:cxnSp>
        <p:nvCxnSpPr>
          <p:cNvPr id="8" name="Straight Connector 7">
            <a:extLst>
              <a:ext uri="{FF2B5EF4-FFF2-40B4-BE49-F238E27FC236}">
                <a16:creationId xmlns:a16="http://schemas.microsoft.com/office/drawing/2014/main" id="{45B919CB-7238-4E43-A010-7A76C420BFE6}"/>
              </a:ext>
            </a:extLst>
          </p:cNvPr>
          <p:cNvCxnSpPr/>
          <p:nvPr/>
        </p:nvCxnSpPr>
        <p:spPr>
          <a:xfrm>
            <a:off x="2768354" y="4702205"/>
            <a:ext cx="121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7654C4-4ADB-4BA4-B5D1-35435CB4EA28}"/>
              </a:ext>
            </a:extLst>
          </p:cNvPr>
          <p:cNvCxnSpPr>
            <a:cxnSpLocks/>
          </p:cNvCxnSpPr>
          <p:nvPr/>
        </p:nvCxnSpPr>
        <p:spPr>
          <a:xfrm>
            <a:off x="2895601" y="5013943"/>
            <a:ext cx="1871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9C3C48-A5CC-4B1D-99A1-42515F390921}"/>
              </a:ext>
            </a:extLst>
          </p:cNvPr>
          <p:cNvCxnSpPr>
            <a:cxnSpLocks/>
          </p:cNvCxnSpPr>
          <p:nvPr/>
        </p:nvCxnSpPr>
        <p:spPr>
          <a:xfrm>
            <a:off x="1356804" y="5296270"/>
            <a:ext cx="106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255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2303</Words>
  <Application>Microsoft Office PowerPoint</Application>
  <PresentationFormat>Widescreen</PresentationFormat>
  <Paragraphs>221</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Office Theme</vt:lpstr>
      <vt:lpstr>Procedures for Hiring   Adjunct/Part-Time Faculty   </vt:lpstr>
      <vt:lpstr>Academic Budget and Personnel Website</vt:lpstr>
      <vt:lpstr>Faculty Recruiting Forms Checklist and Reminders</vt:lpstr>
      <vt:lpstr>Fall &amp; Spring Hiring Process Checklist</vt:lpstr>
      <vt:lpstr>Summer Hiring Process Checklist</vt:lpstr>
      <vt:lpstr>Begin Recruitment (NinerTalent Advertisement)</vt:lpstr>
      <vt:lpstr>Personnel Information Memorandum  (PIM 8)</vt:lpstr>
      <vt:lpstr>Postdoctoral Fellows with Part-Time Teaching Load   (1 Course Per Semester)</vt:lpstr>
      <vt:lpstr>Criminal Background Check</vt:lpstr>
      <vt:lpstr>PowerPoint Presentation</vt:lpstr>
      <vt:lpstr>Creation of Adjunct / Part-time Faculty UNCC ID</vt:lpstr>
      <vt:lpstr>Prior to the New Faculty Member’s First Day</vt:lpstr>
      <vt:lpstr>Collecting Hiring Paperwork</vt:lpstr>
      <vt:lpstr>Verification of Credentials Form AA-34 Powerform</vt:lpstr>
      <vt:lpstr>Part-Time Faculty Contract (AA-15 Powerform)</vt:lpstr>
      <vt:lpstr>DocuSign</vt:lpstr>
      <vt:lpstr>Placing Signatures in DocuSign and Sending</vt:lpstr>
      <vt:lpstr>SACS 6.2.a Comprehensive Standard</vt:lpstr>
      <vt:lpstr>AA-21 – Exceptions to the Criteria for Accreditation Sample</vt:lpstr>
      <vt:lpstr>Technical Issues with the AA-21 or the AA-15 Form</vt:lpstr>
      <vt:lpstr>Foreign Degree Evaluation</vt:lpstr>
      <vt:lpstr>Transcripts should be Official and Original  (Not Issued to Student)</vt:lpstr>
      <vt:lpstr>Transcript Ordering from UNC Charlotte Registrar’s Office</vt:lpstr>
      <vt:lpstr>Electronic Transcripts</vt:lpstr>
      <vt:lpstr>AA-16 Summary Always use the most recent version Send to: faculty-recruit@charlotte.edu</vt:lpstr>
      <vt:lpstr>Banner - SIAASGN Screen Shows all classes and Credit Hours for AA-16 Summaries </vt:lpstr>
      <vt:lpstr>AA-16 Summary  FTE/Credit Hour Conversion Chart</vt:lpstr>
      <vt:lpstr>Payments for  Adjunct/Part-time Hiring</vt:lpstr>
      <vt:lpstr>Adjunct / Part-time Payment  Changes / Superseding</vt:lpstr>
      <vt:lpstr>Superseding Instructions</vt:lpstr>
      <vt:lpstr>Payroll Distribution Form (PD7) Sample superseding PD-7 for Adjunct/Part -Time Faculty Appointment Change </vt:lpstr>
      <vt:lpstr>Payroll Distribution Form PD7</vt:lpstr>
      <vt:lpstr>Things to Remember from Today’s Workshop</vt:lpstr>
      <vt:lpstr>Please feel free to ask questions now  or contact your College Business Officer.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Procedures for Hiring   Adjunct/Part-Time Faculty</dc:title>
  <dc:creator>Microsoft Office User</dc:creator>
  <cp:lastModifiedBy>Franci Hamilton</cp:lastModifiedBy>
  <cp:revision>113</cp:revision>
  <dcterms:created xsi:type="dcterms:W3CDTF">2021-06-07T21:18:11Z</dcterms:created>
  <dcterms:modified xsi:type="dcterms:W3CDTF">2025-06-02T13:03:01Z</dcterms:modified>
</cp:coreProperties>
</file>